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 id="270" r:id="rId14"/>
    <p:sldId id="268" r:id="rId15"/>
    <p:sldId id="271" r:id="rId16"/>
    <p:sldId id="269" r:id="rId17"/>
    <p:sldId id="275" r:id="rId18"/>
    <p:sldId id="278" r:id="rId19"/>
    <p:sldId id="279" r:id="rId20"/>
    <p:sldId id="276" r:id="rId21"/>
    <p:sldId id="272" r:id="rId22"/>
    <p:sldId id="273" r:id="rId23"/>
    <p:sldId id="274" r:id="rId24"/>
    <p:sldId id="277"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9AA099-6AF1-4DFB-ACBD-5522AD0EA78C}" type="datetimeFigureOut">
              <a:rPr lang="sr-Latn-RS" smtClean="0"/>
              <a:t>5.4.2021.</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B1B01-2592-40BB-A288-B11D26938DF0}" type="slidenum">
              <a:rPr lang="sr-Latn-RS" smtClean="0"/>
              <a:t>‹#›</a:t>
            </a:fld>
            <a:endParaRPr lang="sr-Latn-RS"/>
          </a:p>
        </p:txBody>
      </p:sp>
    </p:spTree>
    <p:extLst>
      <p:ext uri="{BB962C8B-B14F-4D97-AF65-F5344CB8AC3E}">
        <p14:creationId xmlns:p14="http://schemas.microsoft.com/office/powerpoint/2010/main" val="323385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6DB1B01-2592-40BB-A288-B11D26938DF0}" type="slidenum">
              <a:rPr lang="sr-Latn-RS" smtClean="0"/>
              <a:t>5</a:t>
            </a:fld>
            <a:endParaRPr lang="sr-Latn-RS"/>
          </a:p>
        </p:txBody>
      </p:sp>
    </p:spTree>
    <p:extLst>
      <p:ext uri="{BB962C8B-B14F-4D97-AF65-F5344CB8AC3E}">
        <p14:creationId xmlns:p14="http://schemas.microsoft.com/office/powerpoint/2010/main" val="146783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6DB1B01-2592-40BB-A288-B11D26938DF0}" type="slidenum">
              <a:rPr lang="sr-Latn-RS" smtClean="0"/>
              <a:t>25</a:t>
            </a:fld>
            <a:endParaRPr lang="sr-Latn-RS"/>
          </a:p>
        </p:txBody>
      </p:sp>
    </p:spTree>
    <p:extLst>
      <p:ext uri="{BB962C8B-B14F-4D97-AF65-F5344CB8AC3E}">
        <p14:creationId xmlns:p14="http://schemas.microsoft.com/office/powerpoint/2010/main" val="263736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4/5/2021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4/5/2021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jelena.kukic07@gmail.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sr-Cyrl-RS" dirty="0" smtClean="0"/>
              <a:t>Књижевност за децу</a:t>
            </a:r>
          </a:p>
          <a:p>
            <a:r>
              <a:rPr lang="sr-Cyrl-RS" dirty="0" smtClean="0"/>
              <a:t>вежбе</a:t>
            </a:r>
            <a:endParaRPr lang="sr-Latn-RS" dirty="0"/>
          </a:p>
        </p:txBody>
      </p:sp>
      <p:sp>
        <p:nvSpPr>
          <p:cNvPr id="2" name="Title 1"/>
          <p:cNvSpPr>
            <a:spLocks noGrp="1"/>
          </p:cNvSpPr>
          <p:nvPr>
            <p:ph type="ctrTitle"/>
          </p:nvPr>
        </p:nvSpPr>
        <p:spPr>
          <a:xfrm>
            <a:off x="34413" y="3429000"/>
            <a:ext cx="6629400" cy="1219201"/>
          </a:xfrm>
        </p:spPr>
        <p:txBody>
          <a:bodyPr/>
          <a:lstStyle/>
          <a:p>
            <a:r>
              <a:rPr lang="sr-Cyrl-RS" i="1" dirty="0" smtClean="0"/>
              <a:t>МАЛИ ПРИНЦ</a:t>
            </a:r>
            <a:br>
              <a:rPr lang="sr-Cyrl-RS" i="1" dirty="0" smtClean="0"/>
            </a:br>
            <a:r>
              <a:rPr lang="sr-Cyrl-RS" dirty="0" smtClean="0"/>
              <a:t>Антоан де сент егзипери</a:t>
            </a:r>
            <a:endParaRPr lang="sr-Latn-RS" i="1" dirty="0"/>
          </a:p>
        </p:txBody>
      </p:sp>
      <p:sp>
        <p:nvSpPr>
          <p:cNvPr id="4" name="TextBox 3"/>
          <p:cNvSpPr txBox="1"/>
          <p:nvPr/>
        </p:nvSpPr>
        <p:spPr>
          <a:xfrm>
            <a:off x="304800" y="6248400"/>
            <a:ext cx="2743200" cy="381000"/>
          </a:xfrm>
          <a:prstGeom prst="rect">
            <a:avLst/>
          </a:prstGeom>
          <a:noFill/>
        </p:spPr>
        <p:txBody>
          <a:bodyPr wrap="square" rtlCol="0">
            <a:spAutoFit/>
          </a:bodyPr>
          <a:lstStyle/>
          <a:p>
            <a:r>
              <a:rPr lang="sr-Cyrl-RS" dirty="0" smtClean="0"/>
              <a:t>Јелена Кукић</a:t>
            </a:r>
            <a:endParaRPr lang="sr-Latn-R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4300"/>
            <a:ext cx="5257800"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2740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3993472" cy="1219199"/>
          </a:xfrm>
        </p:spPr>
        <p:txBody>
          <a:bodyPr>
            <a:normAutofit fontScale="90000"/>
          </a:bodyPr>
          <a:lstStyle/>
          <a:p>
            <a:r>
              <a:rPr lang="sr-Cyrl-RS" i="1" dirty="0" smtClean="0"/>
              <a:t>Мали принц</a:t>
            </a:r>
            <a:br>
              <a:rPr lang="sr-Cyrl-RS" i="1" dirty="0" smtClean="0"/>
            </a:br>
            <a:r>
              <a:rPr lang="sr-Cyrl-RS" dirty="0" smtClean="0"/>
              <a:t>питање жанра</a:t>
            </a:r>
            <a:endParaRPr lang="sr-Latn-RS"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0" y="152400"/>
            <a:ext cx="3048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nip Diagonal Corner Rectangle 5"/>
          <p:cNvSpPr/>
          <p:nvPr/>
        </p:nvSpPr>
        <p:spPr>
          <a:xfrm>
            <a:off x="304800" y="1219200"/>
            <a:ext cx="5715000" cy="5334000"/>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Једни истраживачи ово дело дефинишу као фантастичну причу која дочарава имагинарни свет настањен у подсвести најмлађих читалаца.</a:t>
            </a:r>
          </a:p>
          <a:p>
            <a:pPr algn="ctr"/>
            <a:r>
              <a:rPr lang="sr-Cyrl-RS" dirty="0" smtClean="0"/>
              <a:t>За друге </a:t>
            </a:r>
            <a:r>
              <a:rPr lang="sr-Cyrl-RS" i="1" dirty="0" smtClean="0"/>
              <a:t>Мали принц </a:t>
            </a:r>
            <a:r>
              <a:rPr lang="sr-Cyrl-RS" dirty="0" smtClean="0"/>
              <a:t>је, у неким елементима структуре, парабола у којој се писац не бави питањима практичног морала, већ се креће у највишим моралним сферама. Трећи ово дело сматрају бајком.</a:t>
            </a:r>
          </a:p>
          <a:p>
            <a:pPr algn="ctr"/>
            <a:r>
              <a:rPr lang="sr-Cyrl-RS" dirty="0" smtClean="0"/>
              <a:t>По мишљењу М. Милинковића, </a:t>
            </a:r>
            <a:r>
              <a:rPr lang="sr-Cyrl-RS" i="1" dirty="0" smtClean="0"/>
              <a:t>Мали принц </a:t>
            </a:r>
            <a:r>
              <a:rPr lang="sr-Cyrl-RS" dirty="0" smtClean="0"/>
              <a:t>је </a:t>
            </a:r>
            <a:r>
              <a:rPr lang="sr-Cyrl-RS" b="1" dirty="0" smtClean="0"/>
              <a:t>алегорично-алузивни модел савременог романа у коме се језиком детета говори и размишља о свету одраслих.</a:t>
            </a:r>
            <a:endParaRPr lang="sr-Latn-RS" b="1" dirty="0"/>
          </a:p>
        </p:txBody>
      </p:sp>
    </p:spTree>
    <p:extLst>
      <p:ext uri="{BB962C8B-B14F-4D97-AF65-F5344CB8AC3E}">
        <p14:creationId xmlns:p14="http://schemas.microsoft.com/office/powerpoint/2010/main" val="200363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0"/>
            <a:ext cx="5105400" cy="6705600"/>
          </a:xfrm>
        </p:spPr>
        <p:txBody>
          <a:bodyPr>
            <a:normAutofit fontScale="92500" lnSpcReduction="10000"/>
          </a:bodyPr>
          <a:lstStyle/>
          <a:p>
            <a:pPr algn="just"/>
            <a:r>
              <a:rPr lang="sr-Cyrl-RS" dirty="0" smtClean="0"/>
              <a:t>У </a:t>
            </a:r>
            <a:r>
              <a:rPr lang="sr-Cyrl-RS" i="1" dirty="0" smtClean="0"/>
              <a:t>Малом принцу </a:t>
            </a:r>
            <a:r>
              <a:rPr lang="sr-Cyrl-RS" dirty="0" smtClean="0"/>
              <a:t>се на посве нов начин приказује свет детињства, сагледан из перспективе наивних дечијих представа и супротстављених, реалних и окултних светова.</a:t>
            </a:r>
          </a:p>
          <a:p>
            <a:pPr algn="just"/>
            <a:r>
              <a:rPr lang="sr-Cyrl-RS" dirty="0" smtClean="0"/>
              <a:t>Радња је просторно и временски дефинисана, а почиње у реалном амбијенту афричке пешчане пустиње. Пилот који је преживео пад сопственог авиона, сусреће се са нестварним бићем из космичких простора. </a:t>
            </a:r>
          </a:p>
          <a:p>
            <a:pPr algn="just"/>
            <a:r>
              <a:rPr lang="sr-Cyrl-RS" dirty="0" smtClean="0"/>
              <a:t>Запажања Малог принца, његово прилагођавање и резоновање, као и начин одласка са земље указују на типичне одлике фолклорне бајке.</a:t>
            </a:r>
            <a:endParaRPr lang="sr-Latn-RS" dirty="0"/>
          </a:p>
        </p:txBody>
      </p:sp>
      <p:pic>
        <p:nvPicPr>
          <p:cNvPr id="8194" name="Picture 2" descr="Mali princ&quot; i &quot;Smrdljiva bajka&quot; u niškim bioskopima : Zabava : Južne ve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3429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9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tanja o transrodnosti – Prvi deo – Da se zna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24580"/>
            <a:ext cx="3886200" cy="30285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0"/>
            <a:ext cx="9144000" cy="6096000"/>
          </a:xfrm>
        </p:spPr>
        <p:txBody>
          <a:bodyPr>
            <a:normAutofit fontScale="92500" lnSpcReduction="10000"/>
          </a:bodyPr>
          <a:lstStyle/>
          <a:p>
            <a:pPr algn="just"/>
            <a:r>
              <a:rPr lang="sr-Cyrl-RS" dirty="0" smtClean="0"/>
              <a:t>Међутим, виђење света из перспективе детета могло би се разумети и као начин на који је писац остварио аутентичну и алузивну слику живота са низом симболичних ознака, алегоричних слика и митских представа. У новије време, све су популарнија и библијска тумачења овог романа (паралела Исус – Мали принц, пустиња, узношење на небо, звезда која указује на Месију...)</a:t>
            </a:r>
          </a:p>
          <a:p>
            <a:pPr algn="just"/>
            <a:endParaRPr lang="sr-Cyrl-RS" dirty="0" smtClean="0"/>
          </a:p>
          <a:p>
            <a:pPr algn="just"/>
            <a:endParaRPr lang="sr-Cyrl-RS" dirty="0"/>
          </a:p>
          <a:p>
            <a:pPr algn="just"/>
            <a:r>
              <a:rPr lang="sr-Cyrl-RS" dirty="0" smtClean="0"/>
              <a:t>Егзипери је остварио аутентичан модел дечјег романа у коме су дата занимљива гледишта о разним питањима људског живота. </a:t>
            </a:r>
          </a:p>
          <a:p>
            <a:pPr algn="just"/>
            <a:r>
              <a:rPr lang="sr-Cyrl-RS" dirty="0" smtClean="0"/>
              <a:t>Која су то питања? </a:t>
            </a:r>
          </a:p>
          <a:p>
            <a:pPr algn="just"/>
            <a:endParaRPr lang="sr-Cyrl-RS" dirty="0" smtClean="0"/>
          </a:p>
          <a:p>
            <a:pPr lvl="1" algn="just"/>
            <a:r>
              <a:rPr lang="sr-Cyrl-RS" dirty="0" smtClean="0"/>
              <a:t>Смисао и суштина егзистенције</a:t>
            </a:r>
          </a:p>
          <a:p>
            <a:pPr lvl="1" algn="just"/>
            <a:r>
              <a:rPr lang="sr-Cyrl-RS" dirty="0" smtClean="0"/>
              <a:t>Слобода индивидуе</a:t>
            </a:r>
          </a:p>
          <a:p>
            <a:pPr lvl="1" algn="just"/>
            <a:r>
              <a:rPr lang="sr-Cyrl-RS" dirty="0" smtClean="0"/>
              <a:t>Лепота као вечна и свеприсутна тема</a:t>
            </a:r>
          </a:p>
          <a:p>
            <a:pPr lvl="1" algn="just"/>
            <a:r>
              <a:rPr lang="sr-Cyrl-RS" dirty="0" smtClean="0"/>
              <a:t>Проблем самоће </a:t>
            </a:r>
          </a:p>
          <a:p>
            <a:pPr lvl="1" algn="just"/>
            <a:endParaRPr lang="sr-Latn-RS" dirty="0"/>
          </a:p>
        </p:txBody>
      </p:sp>
    </p:spTree>
    <p:extLst>
      <p:ext uri="{BB962C8B-B14F-4D97-AF65-F5344CB8AC3E}">
        <p14:creationId xmlns:p14="http://schemas.microsoft.com/office/powerpoint/2010/main" val="98586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effectLst>
                  <a:outerShdw blurRad="38100" dist="38100" dir="2700000" algn="tl">
                    <a:srgbClr val="000000">
                      <a:alpha val="43137"/>
                    </a:srgbClr>
                  </a:outerShdw>
                </a:effectLst>
              </a:rPr>
              <a:t>ПОсвета</a:t>
            </a:r>
            <a:endParaRPr lang="sr-Latn-R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sr-Cyrl-RS" dirty="0" smtClean="0"/>
              <a:t>Иако роман за децу, </a:t>
            </a:r>
            <a:r>
              <a:rPr lang="sr-Cyrl-RS" i="1" dirty="0" smtClean="0"/>
              <a:t>Мали принц </a:t>
            </a:r>
            <a:r>
              <a:rPr lang="sr-Cyrl-RS" dirty="0" smtClean="0"/>
              <a:t>је посвећен сада већ одраслој особи – Леону Верту, најбољем пишчевом пријатељу, али у периоду када је био малишан.</a:t>
            </a:r>
          </a:p>
          <a:p>
            <a:pPr algn="just"/>
            <a:r>
              <a:rPr lang="sr-Cyrl-RS" dirty="0" smtClean="0"/>
              <a:t>Већ из посвете, уочавамо задат однос према деци који подразумева </a:t>
            </a:r>
            <a:r>
              <a:rPr lang="sr-Cyrl-RS" b="1" dirty="0" smtClean="0"/>
              <a:t>уважавање деце и њихово озбиљно схватање.</a:t>
            </a:r>
          </a:p>
          <a:p>
            <a:pPr algn="just"/>
            <a:r>
              <a:rPr lang="sr-Cyrl-RS" b="1" dirty="0" smtClean="0"/>
              <a:t>Деци се признаје супериорност у односу на одрасле</a:t>
            </a:r>
            <a:r>
              <a:rPr lang="sr-Cyrl-RS" dirty="0" smtClean="0"/>
              <a:t>, што је видљиво и на страницама које следе.</a:t>
            </a:r>
          </a:p>
          <a:p>
            <a:pPr marL="114300" indent="0" algn="just">
              <a:buNone/>
            </a:pPr>
            <a:r>
              <a:rPr lang="sr-Cyrl-RS" dirty="0" smtClean="0"/>
              <a:t> </a:t>
            </a:r>
            <a:endParaRPr lang="sr-Latn-RS" dirty="0"/>
          </a:p>
        </p:txBody>
      </p:sp>
    </p:spTree>
    <p:extLst>
      <p:ext uri="{BB962C8B-B14F-4D97-AF65-F5344CB8AC3E}">
        <p14:creationId xmlns:p14="http://schemas.microsoft.com/office/powerpoint/2010/main" val="2634178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5486400" cy="6553200"/>
          </a:xfrm>
        </p:spPr>
        <p:txBody>
          <a:bodyPr>
            <a:normAutofit fontScale="92500"/>
          </a:bodyPr>
          <a:lstStyle/>
          <a:p>
            <a:pPr algn="just"/>
            <a:r>
              <a:rPr lang="sr-Cyrl-RS" dirty="0" smtClean="0"/>
              <a:t>Необична радња приче догађа се шест година пре него што је забележена. У то време, Сент Егзипери се нашао сам усред пустог, угашеног света. Слетео је у Сахару  и на покривачу вековима нетакнутом угледао црни, обли камен чије је порекло било несумљиво: прах звезда.  </a:t>
            </a:r>
          </a:p>
          <a:p>
            <a:pPr algn="just"/>
            <a:r>
              <a:rPr lang="sr-Cyrl-RS" dirty="0" smtClean="0"/>
              <a:t>Успомене из срећног детињства писац је увек носио са собом, те су му оне служиле као оклоп.  Чак и немили догађаји, смрт његовог брата, подучили су га да човек тада не осећа бол, стога је и </a:t>
            </a:r>
            <a:r>
              <a:rPr lang="sr-Cyrl-RS" i="1" dirty="0" smtClean="0"/>
              <a:t>Мали принц </a:t>
            </a:r>
            <a:r>
              <a:rPr lang="sr-Cyrl-RS" dirty="0" smtClean="0"/>
              <a:t>препун  оптимизма, који је видљив и на самом завршетку приче, која је привидно трагична.</a:t>
            </a:r>
            <a:endParaRPr lang="sr-Latn-RS" dirty="0"/>
          </a:p>
        </p:txBody>
      </p:sp>
      <p:pic>
        <p:nvPicPr>
          <p:cNvPr id="1024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066800"/>
            <a:ext cx="3571875" cy="523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08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0"/>
            <a:ext cx="3023419" cy="3023419"/>
          </a:xfrm>
          <a:prstGeom prst="rect">
            <a:avLst/>
          </a:prstGeom>
        </p:spPr>
      </p:pic>
      <p:sp>
        <p:nvSpPr>
          <p:cNvPr id="2" name="Title 1"/>
          <p:cNvSpPr>
            <a:spLocks noGrp="1"/>
          </p:cNvSpPr>
          <p:nvPr>
            <p:ph type="title"/>
          </p:nvPr>
        </p:nvSpPr>
        <p:spPr>
          <a:xfrm>
            <a:off x="426128" y="228600"/>
            <a:ext cx="5974672" cy="1219199"/>
          </a:xfrm>
        </p:spPr>
        <p:txBody>
          <a:bodyPr>
            <a:normAutofit fontScale="90000"/>
          </a:bodyPr>
          <a:lstStyle/>
          <a:p>
            <a:r>
              <a:rPr lang="sr-Cyrl-RS" dirty="0" smtClean="0"/>
              <a:t>Квар авиона и слон којег је прогутао змијски цар</a:t>
            </a:r>
            <a:endParaRPr lang="sr-Latn-RS" dirty="0"/>
          </a:p>
        </p:txBody>
      </p:sp>
      <p:sp>
        <p:nvSpPr>
          <p:cNvPr id="3" name="Content Placeholder 2"/>
          <p:cNvSpPr>
            <a:spLocks noGrp="1"/>
          </p:cNvSpPr>
          <p:nvPr>
            <p:ph idx="1"/>
          </p:nvPr>
        </p:nvSpPr>
        <p:spPr>
          <a:xfrm>
            <a:off x="152400" y="1828800"/>
            <a:ext cx="6629400" cy="5029200"/>
          </a:xfrm>
        </p:spPr>
        <p:txBody>
          <a:bodyPr>
            <a:normAutofit fontScale="92500" lnSpcReduction="20000"/>
          </a:bodyPr>
          <a:lstStyle/>
          <a:p>
            <a:pPr algn="just"/>
            <a:r>
              <a:rPr lang="sr-Cyrl-RS" dirty="0" smtClean="0"/>
              <a:t>Симболичка значења налазе се у сваком кутку овог романа. И сам почетак обилује симболичким сликама. Квар авиона код кога су се упознали принц и пилот(приповедач) има за циљ да упути одрасле на квар нашег унутрашњег бића. Поправка квара значи поправка  света. Да ли се свет може поправити? Открићемо читајући овај роман.</a:t>
            </a:r>
          </a:p>
          <a:p>
            <a:pPr algn="just"/>
            <a:r>
              <a:rPr lang="sr-Cyrl-RS" dirty="0" smtClean="0"/>
              <a:t>С друге стране, величанствена слика змијског цара из </a:t>
            </a:r>
            <a:r>
              <a:rPr lang="sr-Cyrl-RS" i="1" dirty="0" smtClean="0"/>
              <a:t>Прича о животу </a:t>
            </a:r>
            <a:r>
              <a:rPr lang="sr-Cyrl-RS" dirty="0" smtClean="0"/>
              <a:t>(очигледно књига енциклопедијског карактера), о којој нам приповедач казује на самом почетку романа, има алегоријско-метафоричко значење. Можемо га сматрати опоменом упућеној људском роду који је у квару.</a:t>
            </a:r>
            <a:endParaRPr lang="sr-Latn-RS" dirty="0"/>
          </a:p>
        </p:txBody>
      </p:sp>
    </p:spTree>
    <p:extLst>
      <p:ext uri="{BB962C8B-B14F-4D97-AF65-F5344CB8AC3E}">
        <p14:creationId xmlns:p14="http://schemas.microsoft.com/office/powerpoint/2010/main" val="148152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3124200" cy="893032"/>
          </a:xfrm>
        </p:spPr>
        <p:txBody>
          <a:bodyPr>
            <a:normAutofit fontScale="90000"/>
          </a:bodyPr>
          <a:lstStyle/>
          <a:p>
            <a:r>
              <a:rPr lang="sr-Cyrl-RS" dirty="0" smtClean="0"/>
              <a:t>Главни јунак</a:t>
            </a:r>
            <a:endParaRPr lang="sr-Latn-RS" dirty="0"/>
          </a:p>
        </p:txBody>
      </p:sp>
      <p:sp>
        <p:nvSpPr>
          <p:cNvPr id="3" name="Content Placeholder 2"/>
          <p:cNvSpPr>
            <a:spLocks noGrp="1"/>
          </p:cNvSpPr>
          <p:nvPr>
            <p:ph idx="1"/>
          </p:nvPr>
        </p:nvSpPr>
        <p:spPr>
          <a:xfrm>
            <a:off x="152400" y="1695450"/>
            <a:ext cx="8305800" cy="5040313"/>
          </a:xfrm>
        </p:spPr>
        <p:txBody>
          <a:bodyPr>
            <a:normAutofit/>
          </a:bodyPr>
          <a:lstStyle/>
          <a:p>
            <a:pPr algn="just"/>
            <a:r>
              <a:rPr lang="sr-Cyrl-RS" dirty="0" smtClean="0"/>
              <a:t>Мали принц, стигао је на земљу  из света оностраног и имагинарног, са неке удаљене планете величине једне обичне куће (астероид Б 612). На тој планети је гајио само једну ружу и чистио два жива и један угашен вулкан.</a:t>
            </a:r>
          </a:p>
          <a:p>
            <a:pPr algn="just"/>
            <a:r>
              <a:rPr lang="sr-Cyrl-RS" dirty="0" smtClean="0"/>
              <a:t>Његов сусрет са пилотом представљен је као сукоб два света: стварног и нестварног, света деце и света одраслих.</a:t>
            </a:r>
          </a:p>
          <a:p>
            <a:pPr algn="just"/>
            <a:r>
              <a:rPr lang="sr-Cyrl-RS" dirty="0" smtClean="0"/>
              <a:t>Из искуства Малог принца који се неочекивано нашао на Земљи, сазнајемо опште мане и пороке света  који је изгубио смисао и осећање љубави и космополитизма, уситнио се и оградио личним интересима.</a:t>
            </a:r>
            <a:endParaRPr lang="sr-Latn-RS" dirty="0"/>
          </a:p>
        </p:txBody>
      </p:sp>
      <p:pic>
        <p:nvPicPr>
          <p:cNvPr id="11266" name="Picture 2" descr="RE:EVOLUCIJA: MALI PRINC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624" y="228600"/>
            <a:ext cx="1447379" cy="1466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Мали Принц“, Антоан де Сент Егзипери | Srpski jezik i književn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4019"/>
            <a:ext cx="1987857" cy="143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58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4603072" cy="838199"/>
          </a:xfrm>
        </p:spPr>
        <p:txBody>
          <a:bodyPr/>
          <a:lstStyle/>
          <a:p>
            <a:r>
              <a:rPr lang="sr-Cyrl-RS" dirty="0" smtClean="0"/>
              <a:t>астероид Б 612</a:t>
            </a:r>
            <a:endParaRPr lang="sr-Latn-RS" dirty="0"/>
          </a:p>
        </p:txBody>
      </p:sp>
      <p:sp>
        <p:nvSpPr>
          <p:cNvPr id="3" name="Content Placeholder 2"/>
          <p:cNvSpPr>
            <a:spLocks noGrp="1"/>
          </p:cNvSpPr>
          <p:nvPr>
            <p:ph idx="1"/>
          </p:nvPr>
        </p:nvSpPr>
        <p:spPr>
          <a:xfrm>
            <a:off x="2133600" y="838200"/>
            <a:ext cx="6858000" cy="3916363"/>
          </a:xfrm>
        </p:spPr>
        <p:txBody>
          <a:bodyPr>
            <a:normAutofit fontScale="92500"/>
          </a:bodyPr>
          <a:lstStyle/>
          <a:p>
            <a:pPr algn="just"/>
            <a:r>
              <a:rPr lang="sr-Cyrl-RS" dirty="0" smtClean="0"/>
              <a:t>На својој минијатурној планети, Мали принц је водио рачуна о вулканима које је редовно чистио. Уовом случају, вулкани симболизују еруптивну природу несвесних људских импулса који се морају контролисати, како њихово деловање не би било разорно. Озлоглашена семена баобаба, кореспондирају са кукољем у библијској параболи, те симболишу страсти и опсесије у зачетку, које претендују да униште личност.</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2242389" cy="303245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1" y="3712723"/>
            <a:ext cx="2570238" cy="3238500"/>
          </a:xfrm>
          <a:prstGeom prst="rect">
            <a:avLst/>
          </a:prstGeom>
          <a:ln>
            <a:noFill/>
          </a:ln>
          <a:effectLst>
            <a:softEdge rad="112500"/>
          </a:effectLst>
        </p:spPr>
      </p:pic>
      <p:sp>
        <p:nvSpPr>
          <p:cNvPr id="6" name="Horizontal Scroll 5"/>
          <p:cNvSpPr/>
          <p:nvPr/>
        </p:nvSpPr>
        <p:spPr>
          <a:xfrm>
            <a:off x="2257137" y="4712110"/>
            <a:ext cx="6672533" cy="2133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„Сваког дана сам понешто сазнавао о планети, о поласку, о путовању. Долазио сам до тога полако, на основу неких случајних опаски. Тако сам трећег дана чуо узбудљиву причу о баобабима“.</a:t>
            </a:r>
          </a:p>
          <a:p>
            <a:pPr algn="ctr"/>
            <a:endParaRPr lang="sr-Latn-RS" dirty="0"/>
          </a:p>
        </p:txBody>
      </p:sp>
    </p:spTree>
    <p:extLst>
      <p:ext uri="{BB962C8B-B14F-4D97-AF65-F5344CB8AC3E}">
        <p14:creationId xmlns:p14="http://schemas.microsoft.com/office/powerpoint/2010/main" val="402548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462252" cy="6934200"/>
          </a:xfrm>
        </p:spPr>
        <p:txBody>
          <a:bodyPr>
            <a:normAutofit lnSpcReduction="10000"/>
          </a:bodyPr>
          <a:lstStyle/>
          <a:p>
            <a:pPr marL="114300" indent="0" algn="just">
              <a:buNone/>
            </a:pPr>
            <a:r>
              <a:rPr lang="sr-Cyrl-RS" dirty="0" smtClean="0"/>
              <a:t>Мали принц, ма колико год на први поглед деловао нестварно и чудесно, </a:t>
            </a:r>
            <a:r>
              <a:rPr lang="sr-Cyrl-RS" u="sng" dirty="0" smtClean="0"/>
              <a:t>испољава у свом понашању манире детета из реалног живота.</a:t>
            </a:r>
          </a:p>
          <a:p>
            <a:pPr marL="114300" indent="0" algn="just">
              <a:buNone/>
            </a:pPr>
            <a:r>
              <a:rPr lang="sr-Cyrl-RS" dirty="0" smtClean="0"/>
              <a:t>То је дете златне косе које увек тера по свом, те на постављена питања некад одговори, а некад не, док, с друге стране, константно поставља питања и захтева.</a:t>
            </a:r>
          </a:p>
          <a:p>
            <a:pPr marL="114300" indent="0" algn="just">
              <a:buNone/>
            </a:pPr>
            <a:r>
              <a:rPr lang="sr-Cyrl-RS" u="sng" dirty="0" smtClean="0"/>
              <a:t>Мали принц је, дакле,  до извесне мере себичан, нарцисоидан и твродглав попут Керолове Алисе</a:t>
            </a:r>
            <a:r>
              <a:rPr lang="sr-Cyrl-RS" dirty="0" smtClean="0"/>
              <a:t>. Његово занимање за свет изван својих преокупација сразмерно је његовом егоистичком интересу. Међутим, он своје особине не сакрива – у једном тренутку ће заплакати као свако дете када се осети запостављенм или када му не дозволе неки хир.</a:t>
            </a:r>
          </a:p>
          <a:p>
            <a:pPr marL="114300" indent="0" algn="just">
              <a:buNone/>
            </a:pPr>
            <a:endParaRPr lang="sr-Cyrl-RS" dirty="0" smtClean="0"/>
          </a:p>
          <a:p>
            <a:pPr marL="114300" indent="0" algn="just">
              <a:buNone/>
            </a:pPr>
            <a:endParaRPr lang="sr-Latn-RS" dirty="0"/>
          </a:p>
        </p:txBody>
      </p:sp>
      <p:pic>
        <p:nvPicPr>
          <p:cNvPr id="15362" name="Picture 2" descr="Mali Princ - Kostimi za maskenb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252" y="1752600"/>
            <a:ext cx="2667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26163"/>
          </a:xfrm>
        </p:spPr>
        <p:txBody>
          <a:bodyPr>
            <a:normAutofit fontScale="92500"/>
          </a:bodyPr>
          <a:lstStyle/>
          <a:p>
            <a:pPr marL="114300" indent="0" algn="just">
              <a:buNone/>
            </a:pPr>
            <a:r>
              <a:rPr lang="sr-Cyrl-RS" dirty="0"/>
              <a:t>Своје животно искуство он сабира у различитим догађајима, у сусрету са новим познаницима и пријатељима, баш као што то чине деца у процесу </a:t>
            </a:r>
            <a:r>
              <a:rPr lang="sr-Cyrl-RS" dirty="0" smtClean="0"/>
              <a:t>одрастања</a:t>
            </a:r>
            <a:r>
              <a:rPr lang="sr-Cyrl-RS" dirty="0"/>
              <a:t>.</a:t>
            </a:r>
          </a:p>
          <a:p>
            <a:pPr marL="114300" indent="0" algn="just">
              <a:buNone/>
            </a:pPr>
            <a:r>
              <a:rPr lang="sr-Cyrl-RS" dirty="0"/>
              <a:t>Он се често критички односи према својим ранијим поступцима, показујући </a:t>
            </a:r>
            <a:r>
              <a:rPr lang="sr-Cyrl-RS" dirty="0" smtClean="0"/>
              <a:t>поступност </a:t>
            </a:r>
            <a:r>
              <a:rPr lang="sr-Cyrl-RS" dirty="0"/>
              <a:t>и специфичност дечијег интелектуалног и духовног одрастања и сазревања.</a:t>
            </a:r>
          </a:p>
          <a:p>
            <a:r>
              <a:rPr lang="sr-Cyrl-RS" dirty="0" smtClean="0"/>
              <a:t>То се нарочито види из његовог односа према ружи:</a:t>
            </a:r>
          </a:p>
          <a:p>
            <a:pPr lvl="1"/>
            <a:r>
              <a:rPr lang="sr-Cyrl-RS" sz="2400" i="1" dirty="0" smtClean="0"/>
              <a:t>„Тада ништа нисам умео да разумем! Требало је да судим о њему према делима, а не према речима. Опијао ме је мирисом и усрећивао. Никада нисам смео да побегнем! Морао сам да наслутим његову нежност иза тих јадних лукавстава. Изјаве цвећа су тако противречне! Али био сам исувише млад да бих умео да волим!“</a:t>
            </a:r>
            <a:endParaRPr lang="sr-Latn-RS" sz="2400" i="1" dirty="0"/>
          </a:p>
        </p:txBody>
      </p:sp>
      <p:sp>
        <p:nvSpPr>
          <p:cNvPr id="4" name="Snip and Round Single Corner Rectangle 3"/>
          <p:cNvSpPr/>
          <p:nvPr/>
        </p:nvSpPr>
        <p:spPr>
          <a:xfrm>
            <a:off x="609600" y="5715000"/>
            <a:ext cx="8305800" cy="838200"/>
          </a:xfrm>
          <a:prstGeom prst="snip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chemeClr val="tx1"/>
                </a:solidFill>
              </a:rPr>
              <a:t>Тек када научи да воли пилота и лисицу, схватио је и своју љубав према ружи која је често у његовим размишљањима.</a:t>
            </a:r>
            <a:endParaRPr lang="sr-Latn-RS" b="1" dirty="0">
              <a:solidFill>
                <a:schemeClr val="tx1"/>
              </a:solidFill>
            </a:endParaRPr>
          </a:p>
        </p:txBody>
      </p:sp>
    </p:spTree>
    <p:extLst>
      <p:ext uri="{BB962C8B-B14F-4D97-AF65-F5344CB8AC3E}">
        <p14:creationId xmlns:p14="http://schemas.microsoft.com/office/powerpoint/2010/main" val="26687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Антоан де сент егзипери</a:t>
            </a:r>
            <a:br>
              <a:rPr lang="sr-Cyrl-RS" dirty="0" smtClean="0"/>
            </a:br>
            <a:r>
              <a:rPr lang="sr-Cyrl-RS" dirty="0" smtClean="0"/>
              <a:t>(1900</a:t>
            </a:r>
            <a:r>
              <a:rPr lang="sr-Latn-RS" dirty="0"/>
              <a:t> —</a:t>
            </a:r>
            <a:r>
              <a:rPr lang="sr-Cyrl-RS" dirty="0" smtClean="0"/>
              <a:t>1944)</a:t>
            </a:r>
            <a:endParaRPr lang="sr-Latn-RS" dirty="0"/>
          </a:p>
        </p:txBody>
      </p:sp>
      <p:pic>
        <p:nvPicPr>
          <p:cNvPr id="1026" name="Picture 2" descr="Писац Антоан де Сент Егзипери рођен прије 120 година: Живот обиљежен летом  - Glas Srps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39" y="1524000"/>
            <a:ext cx="4267200" cy="2844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Антоан де Сент Егзипери — Википедиј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0"/>
            <a:ext cx="4419600" cy="3199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56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372600" cy="1219199"/>
          </a:xfrm>
        </p:spPr>
        <p:txBody>
          <a:bodyPr>
            <a:normAutofit/>
          </a:bodyPr>
          <a:lstStyle/>
          <a:p>
            <a:r>
              <a:rPr lang="sr-Cyrl-RS" sz="2800" b="1" dirty="0" smtClean="0"/>
              <a:t>Однос малог принца према ружи – посебан тематски и естетски слој дела</a:t>
            </a:r>
            <a:endParaRPr lang="sr-Latn-RS" sz="2800" b="1" dirty="0"/>
          </a:p>
        </p:txBody>
      </p:sp>
      <p:sp>
        <p:nvSpPr>
          <p:cNvPr id="3" name="Content Placeholder 2"/>
          <p:cNvSpPr>
            <a:spLocks noGrp="1"/>
          </p:cNvSpPr>
          <p:nvPr>
            <p:ph idx="1"/>
          </p:nvPr>
        </p:nvSpPr>
        <p:spPr>
          <a:xfrm>
            <a:off x="304800" y="1447800"/>
            <a:ext cx="8839200" cy="3810001"/>
          </a:xfrm>
        </p:spPr>
        <p:txBody>
          <a:bodyPr/>
          <a:lstStyle/>
          <a:p>
            <a:r>
              <a:rPr lang="sr-Cyrl-RS" dirty="0" smtClean="0"/>
              <a:t>На својој планети, Мали принц  је одгајио из семена прелепу ружу, каћиперку, рођену  кад и сунце, ужаснуту промајом. Однос који је изградио са ружом, главни јунак ће дефинисати овако:</a:t>
            </a:r>
          </a:p>
          <a:p>
            <a:r>
              <a:rPr lang="sr-Cyrl-RS" i="1" dirty="0" smtClean="0"/>
              <a:t>„Цвеће никада не треба слушати. Треба га гледати и мирисати. Мој цвет је обавијао мирисом читаву моју планету, али ја нисам умео да уживам у томе“.</a:t>
            </a:r>
            <a:endParaRPr lang="sr-Latn-R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114800"/>
            <a:ext cx="3330000" cy="254571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114800"/>
            <a:ext cx="3733800" cy="2667000"/>
          </a:xfrm>
          <a:prstGeom prst="rect">
            <a:avLst/>
          </a:prstGeom>
          <a:ln>
            <a:noFill/>
          </a:ln>
          <a:effectLst>
            <a:softEdge rad="112500"/>
          </a:effectLst>
        </p:spPr>
      </p:pic>
      <p:sp>
        <p:nvSpPr>
          <p:cNvPr id="6" name="Rectangle 5"/>
          <p:cNvSpPr/>
          <p:nvPr/>
        </p:nvSpPr>
        <p:spPr>
          <a:xfrm>
            <a:off x="3048000" y="4114800"/>
            <a:ext cx="28194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Падом на Земљу, Принц „одраста“ и схвата да његова ружа није једина (сусрет са читавом плантажом ружа).</a:t>
            </a:r>
            <a:endParaRPr lang="sr-Latn-RS" dirty="0"/>
          </a:p>
        </p:txBody>
      </p:sp>
    </p:spTree>
    <p:extLst>
      <p:ext uri="{BB962C8B-B14F-4D97-AF65-F5344CB8AC3E}">
        <p14:creationId xmlns:p14="http://schemas.microsoft.com/office/powerpoint/2010/main" val="229463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28600"/>
            <a:ext cx="4222072" cy="1219199"/>
          </a:xfrm>
        </p:spPr>
        <p:txBody>
          <a:bodyPr/>
          <a:lstStyle/>
          <a:p>
            <a:r>
              <a:rPr lang="sr-Cyrl-RS" dirty="0" smtClean="0"/>
              <a:t>ПутоваЊА МАЛОГ ПРИНЦА</a:t>
            </a:r>
            <a:endParaRPr lang="sr-Latn-RS" dirty="0"/>
          </a:p>
        </p:txBody>
      </p:sp>
      <p:sp>
        <p:nvSpPr>
          <p:cNvPr id="3" name="Content Placeholder 2"/>
          <p:cNvSpPr>
            <a:spLocks noGrp="1"/>
          </p:cNvSpPr>
          <p:nvPr>
            <p:ph idx="1"/>
          </p:nvPr>
        </p:nvSpPr>
        <p:spPr>
          <a:xfrm>
            <a:off x="228600" y="1600200"/>
            <a:ext cx="8458200" cy="5029200"/>
          </a:xfrm>
        </p:spPr>
        <p:txBody>
          <a:bodyPr>
            <a:normAutofit fontScale="92500"/>
          </a:bodyPr>
          <a:lstStyle/>
          <a:p>
            <a:pPr algn="just"/>
            <a:r>
              <a:rPr lang="sr-Cyrl-RS" dirty="0" smtClean="0"/>
              <a:t>Пре но што ће стићи на Земљу, Мали принц је упознао планетарни живот и мистику космоса.</a:t>
            </a:r>
          </a:p>
          <a:p>
            <a:pPr algn="just"/>
            <a:r>
              <a:rPr lang="sr-Cyrl-RS" dirty="0" smtClean="0"/>
              <a:t>У потрази за пријатељем, он упознаје  живот на шест малених, различитих планета.</a:t>
            </a:r>
          </a:p>
          <a:p>
            <a:pPr algn="just"/>
            <a:r>
              <a:rPr lang="sr-Cyrl-RS" dirty="0" smtClean="0"/>
              <a:t>На првој планети сусрео је краља без поданика (упоредити са Краљицом - Срце), на другој уображенка коме нема ко да се диви, на трећој пијанца који пије да би заборавио сопствени стид, на четвртој пословног човека, опседнутог бројевима и страшћу за поседовањем; на петој једног усамљеног фењерџију чији је посао да непрестано пали и гаси фењер; на шестој географа који бележи „само оно што је вечно“ и препоручује Малом принцу да посети планету Земљу која је „на добром гласу“.</a:t>
            </a:r>
            <a:endParaRPr lang="sr-Latn-RS" dirty="0"/>
          </a:p>
        </p:txBody>
      </p:sp>
      <p:pic>
        <p:nvPicPr>
          <p:cNvPr id="14338" name="Picture 2" descr="Mali pr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2667000"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57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Svaštara: Mali Pri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6" name="AutoShape 4" descr="Svaštara: Mali Prin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7" name="AutoShape 6" descr="Svaštara: Mali Prin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8" name="AutoShape 8" descr="data:image/jpeg;base64,/9j/4AAQSkZJRgABAQAAAQABAAD/2wCEAAoGCBUTExMVEhMYEhcXGhoYFRgXGRgbGxkbFxcbGhkfGRkdHyslGh0oIRcaJDUkKCwxMjIyGiE3PDcwOzgyMi4BCwsLDw4PHRERGjEoISgzLjMxMTExMTExMTExOTIxMzE5MTExMTEzMTExMTMzMTEzMzExMTEzMTExMTE5MTExMf/AABEIAN0A5AMBIgACEQEDEQH/xAAcAAEAAQUBAQAAAAAAAAAAAAAABQECAwQGBwj/xAA+EAACAgEDAgQEAwYEAwkAAAABAgADEQQSIQUxBhNBUSIyYXEHgZEUIzNiofBCUrHBFSTRNENEU3KCkqLh/8QAGQEBAQEBAQEAAAAAAAAAAAAAAAIBBAMF/8QAJxEBAQACAQQCAAYDAAAAAAAAAAECETEDEiFBBFETIjJhccGBsfD/2gAMAwEAAhEDEQA/APZoiICIiAiIgaGp1oVwvGM4Oc9zjGP1/qJsaW3cobBX3B7jHExPowzlmO4eikcZxgk+/wBPbJmxWgUYUAAdgBgTzky7rbfDbZrwyRET0YREQEREBERAREQEREBERAREQEREBERAREQKRNfqN/l1u/HwjIz2z6TnbPFJpKjU0ld/yled2VyMZ+E5zjAbgyblJy2Y28OqlZB9O8TaW9lSu4bm7K2QSeOBnhu+OM9j7Sbmyy8FlnKsRE1hERAREQERI7rPWNPpVDam5KVOcFyBnHfA7n8veBITT6h1Omjb591dO44XzHVNx9huIzOG8a/iKiaax+nZvYYVrgp8qkvwuSwwz5xhPzPHfxTUam7VW5drL7rW28nJYsThR7D4uw45Mm36VMft9YSsi/DGkejS6eq5t1ldaI5HbKqAce4HbP0kpKSREQEREBERAREQEREBERAREQIzxN/2TUdv4T9+3yn6H/ScJ4u8TmqhNKRXfbeqV1q/xYUEo1lu4Yy+AFBA55no+qq3oyn/ABAj9RPOdJ4RSnqC6rXncu4eS3etbMjYHPG3BJ2gjbkLzngxlva8daanhnwY1rLe9ig1WK7VcmxnrYMVu3YFecEAAHghskGep0WBlBHY/wB8yE6vo7EtXUacZsAAsQY/f1KclGyQPMUFvLYkAFiCQCZtaPqCuK7KhvqsJDEcGtxndvQjK/ECrDurdx3IYyYsytqWiWqc8jkS6WkiIgIiIFJxP4j+EE1hW9ja7U12KtVewl9w427iNrA4PfnGJ28sdgASTgDkk+mJlm2y6eW9TfTvVdQSo0hpoIpUbUpKuwsZXQnkMFyzZ59SAZK6xNH02yjyNAtt2CM1qislQRmdtzHGQO5J53d+QJqda6xpVZbdDRXtDO1lwr2rkqWFicEMN24GzY55baDkmRerssdH09LlmsR/M1HlmtFQbVZKVZtx4ZQHJ247ZxgcN6lwyuXdv/UdHb3SSTX9vTLOt6ZTUG1Fam0A1AuoLggEbcnnuP1klPIx0lFqxZ8beXhjjIfbWR/D9uDx9Bx7T34N+ILNRpvJvz5lSgozZy9bEheT3KlcH7rPXofJnV3qcM6vQvTkd/EROpzkREBERAi/EGramtbFIAFlYfK7sq7hMDkYOXBz9DNXpPWjZa6OqoO6HJ7bgoBJ4LEnsO3HfMz+I9C99a11lR8aMxfJwEO4EAfMQwU4yMjPI7zB0LpDVEtdtZ1OEZdwUjHzbCTtY5Ixk9uDzOXP8b8Wdv6fb2x/D7L3c+k9EROp4kREBERATFdUrqVZQysMEEZBH1EyxA53Vu+j+Ow79IuCx+IvSB6k93rGF57gZyCMkcD496i+oFn7OTp6tUi4QEC7XNgKpFfeqsAgM7AFlUA/CBj1rUUq6srqGVgVZSMggjBBHqJEN4V0nl3VrQiC3mxlGHJzkEP8wIIBHPBEmz6VL9tT8NdRW2gorrcuaVFVgbAZHr4ZWAY4+nOCMEcSYv1u1yhG3Kkq3oT+neeUaujU9G1hsrBtR/4ij/xNQJ3NgKFW6vcOARwueQWx6B0zV06qmq6q0WV2coGba6McArkZww9R954dbLOYzt/yrGTflvV69gKB824lW9TwQPbv3/SS4kJqGrW1RhmdQWAGCCTzjnt6Ym3oS7Hc525ztTI7f3j/APJ59Hq2WzK7u5P48eW54zUsiRiJH9X6iKEDFDYSdqqpQEnBIA3soPbsOfpOy2Sbrzk34iQnGfiD1QNs0SEFrjnUfy0Ly4OP8+Nn2LGYfE3ifULUgrVdMzuqM5ZbDWr4Csq42kljt5yAeeQDONv0m2xkRrLbrmwzA5tuZgNylwP3VYxgsMdhgjBB5Or8iZTtwvmujp9Gz82U8IrxL11Wuso0+TuVkONu0My7QBkcclQAPUkd+J02i6ml9zXBgd2nqZSDnAZrN/6MGX3G08TpvBvgWjSU2raiXPcu20EZQIDkIuRyATktjJPPGAByus0lCUbaz5FVjGytzuY11IQWswSSd3wn4uAbQSDhs83X6GMwmE5v/Xb06fWtyuVQ/i222m+vUh91aAABThjyQ6FT3yDkZzg57SZ6b1pKm0+tpzsG5LFYBWZD84xnAZdgI9Phx65GFOmppLrzc5tasLYtrkYCWrwMZ2qco2doGRj8ozpGto6lrqtNqHamk4ZEG0ee5+IB8fKGBPHc9uCcSel08u/GYz9Pv+tL6mc7bbefT3OtwQCDkHkY+ozMksRQAABgDgAegEvn13zyIiAiIgIiICIiAiIgIiICIiAiIgR3WOmV6mo1WjIyGUjgqw+VlPoR/wBR2nkGlss6DrbEsQvp7PmOOMbsLcqjJwAQrKMYJx/lz7fInxN0OrW0tVcO/KOPmRvRlP8At2I4MjLGWKl0i+qobq0s02prFjIpWwo1iFGHzBQwBz6Zz68SNq8LdRJ3f8URexUpp0Hrn1J4xOU8Oa+zomqbR9Q3HTWD91bzsQEkbk9dp3AMO6nHccn1jo6bU2ghlByjDBBU8jBHGOZz49KTPzjNX372u5XXiubs6F1UEbOqpx/n06HP3wfvMWo8P9VsUrZ1HT2KSCVbSKRkEEcbvcTuInVqcPPbz3U+BNXeG/aOpHJG393SqjaSC2QT3OBz/KJk6b+H9tLO9fU71dwAWFdWcD0yQePoMe876JMwxnmRtzyvt5/4k8M6pdLqHbquqsC1O23bUoYBSSDhckYzxx95qt4ZfJ8jX2uwArsS8IUepTkqAirtI3Kc8/Weh62hba3rb5XVlbHswwf6GRuh6OUtZzYCDuCqiBAobZ9SWI29yfUccTy6uGVs7ePO1YZScvIdN0depNY1t7GxNrbdmAa2QFCAX5APmL8WcYHODNVvDdenurK32CxG81GKofjQ70ZlDcdhz/Z6QaRtN1HgKUWxqcD5guoC2px7IykY9FbP3t6hpSmrdlPFlW5gy5+VkU4zxjBHH1/KfOy62eGepfGuP3duOGOU3YnPD/Rr9bTXq06vqV85M7UWsKrYCuu3BGQyEHHqD7mbtvg3Vsc/8Z1X/wAUH+mI/BvU+ZoGwcgX3bRyNoZ9+MHty5nbT6+OrN6cFtlc34V8O3aVy1vUL9WpXaEtC4ByPizyc8Y7+s6WIlJIiICIiAiIgIiICIiAiJafpArE09Fqg+QRtdTh19jjuPcH0M3JksvDbNKxETWIPxf0BNdQ1TYVuTW+MlGxjt6qQSrDIypInmnhrrmq6LeNLrgP2ZmIwNx8oE8WVE/NSTnI/wAOecHG72aQPjPw3X1Cg12YVhzU+ASjYx29VPYj1H6ybPpsv2mqLVdQyMGVgCrA5BB7EEdxMs8g8Gddt6U50urP/LVv5b5yW01jYKtnjOncsSrd/fHaeug5my7LNKxLXOBNDw9qmtoR3ILMWzgY7OwAx9gJndN6NeNpKUlZqdR1iU1tZYwRFxkn3YhVAA5JJIAA5JIEpjzbxzpGF2orZGXzh+00WqxG2ypErIHrkEVsMd9xmj0Hp7ClbbLGvaypcsw7I+HOPU5Lbix5PvgCSfj/AMSUXJUaSzhRaSdrJgMoqyC6hSQzdifY+0j9N1VRQN3wBEAOCDgKu04YEqw+Fjn7Z9cfF+VMpuYcWvo/HsvnLmR1n4R0KmjsRBhVvtVR9F2rz9TjJ+pM7Kc3+HalNFQjhg5XzHDKwwbSbMZIAJG8Dj2nQPYB3YDsOTjljgfqeBPr9PfbNuDP9V0yxES0kREBERAREQEREBERAREQIbrNbIy31jJXixccsn/X+/SSWluV0V1OQwBH2PaZpQSJjrK37bbuLoiJbFIiaXUdX5bUjjDvsJJ7fAzDH5qJOWUxm62S26iJ8XeGk1eyxQgurBClhlXUnJqt96yee2QcEeoaF8C9VFAGmtLpUrLXWLcb9PYR/AtccFWBBrY987ck7N3eic34t8NJqv3iBVuC7fiz5dqc5quUfMpDNg90J3D2Kz3CX1U7rHCo7Hsqkn8gZqeGkC6WgDOPLXv3yRk/1JnC+B/GzV3WdP6mDRYjbaGsJJZSThHs7OQMAWf4xyee83p/F+i1VyaPT6hgW4BRHUOqg5SuzA2khT8Q9FOCDgydfml/ZvrTf1XVnuserSEBUOy2/G4K45Nda9mZRksx4XthjuC3dX6KdXUa7ncDcjLgqpVlxyrgbtwIJ785xnB4kdL05EVUVAiLwiKAAo78Y7cgHjHYfUneVcfWVZvk3rh5d4t8DCuqqvRaXz/iJutfY9xwBsC+ayqB8TZI4GBgd8V6f+GzWKj3OmnYlN9VdaEIisPg3+rlVALcjPbjE9RiT+FN7b33S1Ow4x9Jpa5MqynaykfGrjeCD3yvHGAe5x6Ym/GJdidoTRmzTo+/ddWMlAoL2KCRhQf+8X4uMgEBTkt3kppb1dQynIP3BBHBBHcEHgg9pcleM8nHoOMAYAwMD6f1kRrH/ZLTbz5NhAvxjFT9hbjHyngP7fC3bcZnBynYlisCAQcg9iJfKYREQEREBERAREQERECgmHVVb0ZdxXIxuU4I+oMzRMvkiN6Tri+6uwBba8b1yOR6Ov8AKf6dpJTR1GizbXYp2suVP8ynkg/nz95vSMO6eK269EhPF6/ukcd67K3B44+LHr95NzHbWrAhgCD3B5Bm9TDuxsbjlqyrwZbY4UEsQABkk8AAdyT6CXgTnOvD9q1CaTGalXztTjIB5xTUxHoxDMR7VgEYaUlwfjvqtGrv3GliKhsp8xAldotAy5DLvvXgGtKxklGJwCMzX4XeBjpHbVanLXOMVqQAa1PcsAcByPQZCjgE8md3XpVyrMill+UsAWXOeA3p3xxNqZJ52q3xpWIiUkiIgIiICYnQEEe+f6jHI7H85liBD7P2UA1qTTn4l+Imv+ZBySnuvoORxxJSpwwBUggjIIOQQexB9RMk0OmalHFi1qUFTmoggDlVB+HB+XDDHaZw3lvxETWEREBERAREQEREBERApETT6nQXrZVYoe6spIII5Hb0yBx69pOVsm42TbciRnRNf5qlXG2xDtsX684P2OMyTmY5TLHcLLLqtHo+rN1QYgKcsGAOQCrFTj9M/nI7wa3mV26nn/mrGtTP/lgLXT/hBUFEVtpzgu0sRjVptdtOChvZfp8Bcf1Mm9BpxVXXWvZEVB9lUAf6TOllcsZby3OSW6Zv9JdET0SREQEREBERAREQLScTn+jPt12vrP8AjFN6YORtevyjnjht1De/BWdDInR1/wDN3ueDsrrXnuAC/b1wWbn6mTl6bPaXiIlMIiICIiAiIgIiWODjg4PvAuiR1ll6H5VtX+U7W/MHg/kfym1o7/MXO1k+jDBkTKW69ts8bZ4iVlsan7GnmeYBh8FSRxkHHzD17cE9ptREySRtu0X16hRptXgY31WFsdyfK2/rhQJv0vuAYdmAI+x59vrIjrfWKAr1Ft7OrJhefmGOTkAd/fMyeDLxZodIy9jTXj8kA/2kY5Y26l4bcbJuxMxET0SREQEREBERAREQKTm+rXNS5vLZQ6mlD8w21soqwP8AN+9sJPpgn1E6Wcv47TcmlqVtpt1dGR/mFbeawHBx/Czxjt9wYynhWPLqIlAJWWkiIgIiICIiAiIgUiViBG6/p3mNvWx6mwBlG4IGcZU8H5jMFb6lGAZVvTtlfhYc9yDwfy9vykxKGeWXSlu5bKqZ2TV8qzmPGvVmqC1VnDMMsfULyAB7ZP8AQGdPOH8c1kXqx4Vq8A/UE5/1E8fmZZY9K9r1+PjMupNudRsMCfQ5P5Gdp+HdwGjSrOWoLVHvn4WJTjvkoyN/7pxuzPI4/vmS3Suq/s+Wc7amwLN3ZWVAisT6Lwo9AMAnAzOD4Ofbnd8V1/Jw7sf4ehSsj9PqATjPB7duc55IIBGeDx3zx6zfn2ZdvnWaViImsIiICIiAiIgUnPdPu/a3qsdAPJ8xhnIw4selSOexCOefdfy3vEXUxpqHtPJHwoDnBduF3Edlz3PoATNTwXpXr04NpOXO4AgAhcBV3Yxy2N54GC5EjLzZFTxNp+IiWkiIgIiICIiAiIgIiYNUzKjFF3sB8K5xk/c9oGQmWU2q4DKwYHsQQQfzEhV6Rddzq7eM8V1EhMemW4JP9/aY0elSpAlahVHYCeeNyyvmairJJzus8jeu9LGor2k7SOVbGcHGOR6j6faSUSs8ZljcbwzG3G7jzrUdC1FJ/hl+eCnxD9O4+5Ey9M6DfcwLqa07NuGDt9QFPf259J38ETjnwMJlvd19Oi/Kz05fVaFdCEdFdtOnzDLu1AGApRe7VAcFc8AA8gcdFo9SlqK9brYjDKupBDD3BHBEzSDv6I1btZobBp2Zi1lTLuptYnksnBRjz8SEZPJDTsk1w57d8p6JztfiE05HUK/2QjH73du07ZIHFuAU5I4sC5zxnnE3pdUlo3VWJYvujBh+oMpjPERAREQEwazUpUjWWMERQWZmOAoHckzDrtfXSm6xwoztHuzZwFUDlmJ4wMmR6dPfUutmqXaiMGpoznkfK92OGcdwnKqeeTgjNt0xU6ZtbbVfchSmol9PWww1jlcC2xSMpgFgqHkbstg/CvQxE1isREBERAREQEREBERAsxz37e3r95fEQLSPyl0RASJ14Nl1dYOFQiyzGeSD8C/YnJP/AKR9ZKmafT6cBmPzOdxP9APfA/3kZTfhsum5LbGABJ7Dk/lL5aRmWxbUwYAg5BAIP0PIluoTcrAEqSCAR3B9CPqJTTV7VC+3A7nj07/SZjM5nlvtGdP1bbjVdgOozuHCuvuvsfcf2Mer8O6awlvK8t2ADPSzVOQDnBeoqxGT7za6loRaByVZTlWHcH/cfSbdecDdjPrjtJxlnittl8xEaTw5TWcrZqPX5tVqG79+GsPtMOq8POx3L1DW1jHyo9JH/wB6mP8AWdBEtLlekad3Ox9bqwyHlHNGT93WkE/kR+klNR0ZWYMLLkPY7brAGGMcgkj8xgzes0qMysygsvyn1H5zKxwOBn6SMZZyq2ekfoOjUVNvSvNmMeY5ayzGSceY5LY5PGcSTmGi0NkjnBIPBHI47GZpU16Zd+yIiawiIgIiICIiAiIgIiICIiAiIgIiICIiAiIgIiICIiAiIgYjUM7sc9iR6j2PuOZliICIiAiIgIiICIiAiIg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12298" name="Picture 10" descr="Mali Pr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818" y="408882"/>
            <a:ext cx="2782182" cy="294911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RE:EVOLUCIJA: MALI PRINC X - XVII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10" name="AutoShape 14" descr="RE:EVOLUCIJA: MALI PRINC X - XVIII"/>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1" y="3292775"/>
            <a:ext cx="3121025" cy="255924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4744"/>
            <a:ext cx="3386714" cy="258286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6812" y="4572395"/>
            <a:ext cx="2921725" cy="218320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0" y="522032"/>
            <a:ext cx="1695450" cy="2695575"/>
          </a:xfrm>
          <a:prstGeom prst="rect">
            <a:avLst/>
          </a:prstGeom>
          <a:ln>
            <a:noFill/>
          </a:ln>
          <a:effectLst>
            <a:softEdge rad="112500"/>
          </a:effectLst>
        </p:spPr>
      </p:pic>
      <p:sp>
        <p:nvSpPr>
          <p:cNvPr id="15" name="TextBox 14"/>
          <p:cNvSpPr txBox="1"/>
          <p:nvPr/>
        </p:nvSpPr>
        <p:spPr>
          <a:xfrm>
            <a:off x="3157896" y="3292775"/>
            <a:ext cx="2938104" cy="1754326"/>
          </a:xfrm>
          <a:prstGeom prst="rect">
            <a:avLst/>
          </a:prstGeom>
          <a:noFill/>
        </p:spPr>
        <p:txBody>
          <a:bodyPr wrap="square" rtlCol="0">
            <a:spAutoFit/>
          </a:bodyPr>
          <a:lstStyle/>
          <a:p>
            <a:r>
              <a:rPr lang="sr-Cyrl-RS" dirty="0" smtClean="0"/>
              <a:t>Прича о малим планетама и њиховим чудним становницима је у ствари прича о људима и њиховим манама.</a:t>
            </a:r>
            <a:endParaRPr lang="sr-Latn-RS" dirty="0"/>
          </a:p>
        </p:txBody>
      </p:sp>
    </p:spTree>
    <p:extLst>
      <p:ext uri="{BB962C8B-B14F-4D97-AF65-F5344CB8AC3E}">
        <p14:creationId xmlns:p14="http://schemas.microsoft.com/office/powerpoint/2010/main" val="764740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038" y="-2458"/>
            <a:ext cx="8260672" cy="1039427"/>
          </a:xfrm>
        </p:spPr>
        <p:txBody>
          <a:bodyPr/>
          <a:lstStyle/>
          <a:p>
            <a:r>
              <a:rPr lang="sr-Cyrl-RS" dirty="0" smtClean="0"/>
              <a:t>Мали принц на земљи</a:t>
            </a:r>
            <a:endParaRPr lang="sr-Latn-RS" dirty="0"/>
          </a:p>
        </p:txBody>
      </p:sp>
      <p:sp>
        <p:nvSpPr>
          <p:cNvPr id="3" name="Content Placeholder 2"/>
          <p:cNvSpPr>
            <a:spLocks noGrp="1"/>
          </p:cNvSpPr>
          <p:nvPr>
            <p:ph idx="1"/>
          </p:nvPr>
        </p:nvSpPr>
        <p:spPr>
          <a:xfrm>
            <a:off x="152400" y="838200"/>
            <a:ext cx="5257800" cy="6019800"/>
          </a:xfrm>
        </p:spPr>
        <p:txBody>
          <a:bodyPr>
            <a:normAutofit lnSpcReduction="10000"/>
          </a:bodyPr>
          <a:lstStyle/>
          <a:p>
            <a:r>
              <a:rPr lang="sr-Cyrl-RS" dirty="0" smtClean="0"/>
              <a:t>Путујући по свету минијатурних планета, Мали принц је уочио да су „одрасле особе неопозиво веома чудне“.</a:t>
            </a:r>
          </a:p>
          <a:p>
            <a:pPr algn="just"/>
            <a:r>
              <a:rPr lang="sr-Cyrl-RS" dirty="0" smtClean="0"/>
              <a:t>Доласком на Земљу он среће  пилота крај неке чудне справе, скретничара, змију смртоносног уједа, лисицу која га моли да га припитоми и продавца пилула против жеђи.</a:t>
            </a:r>
          </a:p>
          <a:p>
            <a:r>
              <a:rPr lang="sr-Cyrl-RS" dirty="0" smtClean="0"/>
              <a:t>Све наведене епизоде крију поуку, и истичу супериорност дечијег схватања света у односу на схватање одраслих људи.</a:t>
            </a:r>
            <a:endParaRPr lang="sr-Latn-RS" dirty="0"/>
          </a:p>
        </p:txBody>
      </p:sp>
      <p:pic>
        <p:nvPicPr>
          <p:cNvPr id="13314" name="Picture 2" descr="Lektirko Prepričana Lektira za Osnovnu Školu - najbolje Lektire : Mali Princ  lektira za 8-raz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772" y="813619"/>
            <a:ext cx="3472606"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12806"/>
            <a:ext cx="2724150" cy="3813810"/>
          </a:xfrm>
          <a:prstGeom prst="rect">
            <a:avLst/>
          </a:prstGeom>
          <a:ln>
            <a:noFill/>
          </a:ln>
          <a:effectLst>
            <a:softEdge rad="112500"/>
          </a:effectLst>
        </p:spPr>
      </p:pic>
    </p:spTree>
    <p:extLst>
      <p:ext uri="{BB962C8B-B14F-4D97-AF65-F5344CB8AC3E}">
        <p14:creationId xmlns:p14="http://schemas.microsoft.com/office/powerpoint/2010/main" val="671490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60672" cy="1039427"/>
          </a:xfrm>
        </p:spPr>
        <p:txBody>
          <a:bodyPr/>
          <a:lstStyle/>
          <a:p>
            <a:r>
              <a:rPr lang="sr-Cyrl-RS" dirty="0" smtClean="0"/>
              <a:t>„Припитомљавање“</a:t>
            </a:r>
            <a:endParaRPr lang="sr-Latn-RS" dirty="0"/>
          </a:p>
        </p:txBody>
      </p:sp>
      <p:sp>
        <p:nvSpPr>
          <p:cNvPr id="3" name="Content Placeholder 2"/>
          <p:cNvSpPr>
            <a:spLocks noGrp="1"/>
          </p:cNvSpPr>
          <p:nvPr>
            <p:ph idx="1"/>
          </p:nvPr>
        </p:nvSpPr>
        <p:spPr>
          <a:xfrm>
            <a:off x="0" y="762000"/>
            <a:ext cx="8915400" cy="4114800"/>
          </a:xfrm>
        </p:spPr>
        <p:txBody>
          <a:bodyPr>
            <a:normAutofit lnSpcReduction="10000"/>
          </a:bodyPr>
          <a:lstStyle/>
          <a:p>
            <a:r>
              <a:rPr lang="sr-Cyrl-RS" dirty="0" smtClean="0"/>
              <a:t>Током читања, посебно је важно обратити пажњу на сусрет Малог принца са лисицом. Она ће му открити тајну „припитомљавања“ (стварања везе). Мали принц је, дакле, припитомио лисицу, али и пилота. Ружа је припитомила Малог принца. Да ли можете да објасните значење овог појма?</a:t>
            </a:r>
          </a:p>
          <a:p>
            <a:pPr algn="just"/>
            <a:r>
              <a:rPr lang="sr-Cyrl-RS" b="1" dirty="0" smtClean="0"/>
              <a:t>Лисица ће научити Малог принца да  „човек само срцем добро види. Суштина се не види очима“. </a:t>
            </a:r>
            <a:r>
              <a:rPr lang="sr-Cyrl-RS" dirty="0" smtClean="0"/>
              <a:t>Питање човекове одговорности, стављено у раван филозофских контемплација, добило је форму универзалног принципа.</a:t>
            </a:r>
          </a:p>
        </p:txBody>
      </p:sp>
      <p:pic>
        <p:nvPicPr>
          <p:cNvPr id="16386" name="Picture 2" descr="Mali princ” – analiza dela čija vrednost traje decenijama - Moje d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49519"/>
            <a:ext cx="3657600" cy="2310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31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ali Princ: Tok radnje u roma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37147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sr-Cyrl-RS" dirty="0" smtClean="0"/>
              <a:t>Змија – моћнија од прста неког краља</a:t>
            </a:r>
            <a:endParaRPr lang="sr-Latn-RS" dirty="0"/>
          </a:p>
        </p:txBody>
      </p:sp>
      <p:sp>
        <p:nvSpPr>
          <p:cNvPr id="3" name="Content Placeholder 2"/>
          <p:cNvSpPr>
            <a:spLocks noGrp="1"/>
          </p:cNvSpPr>
          <p:nvPr>
            <p:ph idx="1"/>
          </p:nvPr>
        </p:nvSpPr>
        <p:spPr>
          <a:xfrm>
            <a:off x="3581400" y="1524000"/>
            <a:ext cx="5486400" cy="5181600"/>
          </a:xfrm>
        </p:spPr>
        <p:txBody>
          <a:bodyPr>
            <a:normAutofit lnSpcReduction="10000"/>
          </a:bodyPr>
          <a:lstStyle/>
          <a:p>
            <a:r>
              <a:rPr lang="sr-Cyrl-RS" dirty="0"/>
              <a:t>Друга животиња коју Мали принц среће је змија, мудра и опасна животиња која јунака учи смрти и пролазности и нуди му </a:t>
            </a:r>
            <a:r>
              <a:rPr lang="sr-Cyrl-RS" dirty="0" smtClean="0"/>
              <a:t>помоћ: </a:t>
            </a:r>
            <a:r>
              <a:rPr lang="sr-Cyrl-RS" b="1" dirty="0" smtClean="0"/>
              <a:t>„Могу те однети даље него неки брод“.</a:t>
            </a:r>
          </a:p>
          <a:p>
            <a:r>
              <a:rPr lang="sr-Cyrl-RS" dirty="0" smtClean="0"/>
              <a:t>Посебна занимљивост јесте да Мали принц змију среће одмах, чим се обрео на Земљи, те да она константно говори у загонеткама . Његов одлазак са Земље такође је уско повезан са овом животињом.</a:t>
            </a:r>
            <a:endParaRPr lang="sr-Cyrl-RS" dirty="0"/>
          </a:p>
          <a:p>
            <a:endParaRPr lang="sr-Latn-RS" dirty="0"/>
          </a:p>
        </p:txBody>
      </p:sp>
      <p:sp>
        <p:nvSpPr>
          <p:cNvPr id="4" name="Horizontal Scroll 3"/>
          <p:cNvSpPr/>
          <p:nvPr/>
        </p:nvSpPr>
        <p:spPr>
          <a:xfrm>
            <a:off x="76200" y="4572000"/>
            <a:ext cx="3867150" cy="2438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Повратак ружи условљен је добровољним умирањем, након кога ће Мали принц оставити тело на Земљи и винути се у астралне просторе.</a:t>
            </a:r>
            <a:endParaRPr lang="sr-Latn-RS" dirty="0"/>
          </a:p>
        </p:txBody>
      </p:sp>
    </p:spTree>
    <p:extLst>
      <p:ext uri="{BB962C8B-B14F-4D97-AF65-F5344CB8AC3E}">
        <p14:creationId xmlns:p14="http://schemas.microsoft.com/office/powerpoint/2010/main" val="377176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sr-Cyrl-RS" dirty="0" smtClean="0"/>
              <a:t>Је ли Мали принц заувек нестао или само привремено напустио Земљу? Можда се баш у његовим речима крије одговор на ово питање: „Оно што је важно то се не види“. </a:t>
            </a:r>
            <a:r>
              <a:rPr lang="sr-Cyrl-RS" b="1" dirty="0" smtClean="0">
                <a:solidFill>
                  <a:schemeClr val="tx1"/>
                </a:solidFill>
              </a:rPr>
              <a:t>Вечност је у идеји, у мислима и у људском духу, а не у телу. Тело је као „стара, напуштена љуштура. А напуштене љуштуре не изазивају тугу“.</a:t>
            </a:r>
          </a:p>
          <a:p>
            <a:r>
              <a:rPr lang="sr-Cyrl-RS" dirty="0" smtClean="0"/>
              <a:t>И пилот, након што поправи своју машину, винуће се у небо. Да ли је сличност у њиховим падовима случајно или намерно исконструисана? При том ваља имати у виду да поред сличности у судбинама главних јунака има знатних разлика.</a:t>
            </a:r>
            <a:endParaRPr lang="sr-Latn-RS" dirty="0"/>
          </a:p>
        </p:txBody>
      </p:sp>
    </p:spTree>
    <p:extLst>
      <p:ext uri="{BB962C8B-B14F-4D97-AF65-F5344CB8AC3E}">
        <p14:creationId xmlns:p14="http://schemas.microsoft.com/office/powerpoint/2010/main" val="4163212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4748" y="-135194"/>
            <a:ext cx="9144000" cy="64892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200" i="1" dirty="0" smtClean="0"/>
              <a:t>Мали принц </a:t>
            </a:r>
            <a:r>
              <a:rPr lang="sr-Cyrl-RS" sz="2200" dirty="0" smtClean="0"/>
              <a:t>је роман о усамљености човек и детета, о потреби разумевања, пријатељства и свакодневне комуникације са животним окружењем, прича о трагању за лепотом у малим и безачајним стварима; о односу деце и одраслих, о слободи мисли и слободи уопште – о исконском нагону човека да трага за далеким и непознатим. Најзад, то је дело о бекству човека у свет детињства – у просторе чедности, доброте, и наивне дечје запитаности.</a:t>
            </a:r>
            <a:endParaRPr lang="sr-Latn-RS" sz="2200" dirty="0"/>
          </a:p>
        </p:txBody>
      </p:sp>
    </p:spTree>
    <p:extLst>
      <p:ext uri="{BB962C8B-B14F-4D97-AF65-F5344CB8AC3E}">
        <p14:creationId xmlns:p14="http://schemas.microsoft.com/office/powerpoint/2010/main" val="1586007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025" y="152400"/>
            <a:ext cx="2466975" cy="1847850"/>
          </a:xfrm>
          <a:prstGeom prst="rect">
            <a:avLst/>
          </a:prstGeom>
        </p:spPr>
      </p:pic>
      <p:sp>
        <p:nvSpPr>
          <p:cNvPr id="2" name="Title 1"/>
          <p:cNvSpPr>
            <a:spLocks noGrp="1"/>
          </p:cNvSpPr>
          <p:nvPr>
            <p:ph type="title"/>
          </p:nvPr>
        </p:nvSpPr>
        <p:spPr>
          <a:xfrm>
            <a:off x="17206" y="0"/>
            <a:ext cx="7574872" cy="838199"/>
          </a:xfrm>
        </p:spPr>
        <p:txBody>
          <a:bodyPr/>
          <a:lstStyle/>
          <a:p>
            <a:r>
              <a:rPr lang="sr-Cyrl-RS" dirty="0" smtClean="0"/>
              <a:t>Карактеристике романа</a:t>
            </a:r>
            <a:endParaRPr lang="sr-Latn-RS" dirty="0"/>
          </a:p>
        </p:txBody>
      </p:sp>
      <p:sp>
        <p:nvSpPr>
          <p:cNvPr id="3" name="Content Placeholder 2"/>
          <p:cNvSpPr>
            <a:spLocks noGrp="1"/>
          </p:cNvSpPr>
          <p:nvPr>
            <p:ph idx="1"/>
          </p:nvPr>
        </p:nvSpPr>
        <p:spPr>
          <a:xfrm>
            <a:off x="0" y="990600"/>
            <a:ext cx="8686800" cy="5867400"/>
          </a:xfrm>
        </p:spPr>
        <p:txBody>
          <a:bodyPr>
            <a:normAutofit lnSpcReduction="10000"/>
          </a:bodyPr>
          <a:lstStyle/>
          <a:p>
            <a:r>
              <a:rPr lang="sr-Cyrl-RS" dirty="0" smtClean="0"/>
              <a:t>Написан једноставним изразом;</a:t>
            </a:r>
          </a:p>
          <a:p>
            <a:r>
              <a:rPr lang="sr-Cyrl-RS" dirty="0" smtClean="0"/>
              <a:t>Ништа није експлицитно дефинисано, све је магловито и нејасно, баш као и судбина главног јунака;</a:t>
            </a:r>
          </a:p>
          <a:p>
            <a:r>
              <a:rPr lang="sr-Cyrl-RS" dirty="0" smtClean="0"/>
              <a:t>Писац приповеда у првом лицу, на начин који је карактеристичан за модеран психолошки роман (роман који прати унутрашње токове психе својих јунака);</a:t>
            </a:r>
          </a:p>
          <a:p>
            <a:r>
              <a:rPr lang="sr-Cyrl-RS" dirty="0" smtClean="0"/>
              <a:t>Главни јунак романа је пандан пишчевог ја, његов саговорник или неко са ким се радо враћа у свет детињства;</a:t>
            </a:r>
          </a:p>
          <a:p>
            <a:r>
              <a:rPr lang="sr-Cyrl-RS" dirty="0" smtClean="0"/>
              <a:t>Покушај објективног приказивања човека и његове улоге у животу;</a:t>
            </a:r>
          </a:p>
          <a:p>
            <a:r>
              <a:rPr lang="sr-Cyrl-RS" dirty="0" smtClean="0"/>
              <a:t>Критички однос детета према свету одраслих;</a:t>
            </a:r>
          </a:p>
          <a:p>
            <a:r>
              <a:rPr lang="sr-Cyrl-RS" dirty="0" smtClean="0"/>
              <a:t>Посвета – карактеристична за романескну форму;</a:t>
            </a:r>
          </a:p>
          <a:p>
            <a:endParaRPr lang="sr-Cyrl-RS" dirty="0" smtClean="0"/>
          </a:p>
        </p:txBody>
      </p:sp>
    </p:spTree>
    <p:extLst>
      <p:ext uri="{BB962C8B-B14F-4D97-AF65-F5344CB8AC3E}">
        <p14:creationId xmlns:p14="http://schemas.microsoft.com/office/powerpoint/2010/main" val="911575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Питања за самосталну интерпретацију дела:</a:t>
            </a:r>
            <a:endParaRPr lang="sr-Latn-RS" dirty="0"/>
          </a:p>
        </p:txBody>
      </p:sp>
      <p:sp>
        <p:nvSpPr>
          <p:cNvPr id="3" name="Content Placeholder 2"/>
          <p:cNvSpPr>
            <a:spLocks noGrp="1"/>
          </p:cNvSpPr>
          <p:nvPr>
            <p:ph idx="1"/>
          </p:nvPr>
        </p:nvSpPr>
        <p:spPr>
          <a:xfrm>
            <a:off x="0" y="1524000"/>
            <a:ext cx="8839200" cy="5181600"/>
          </a:xfrm>
        </p:spPr>
        <p:txBody>
          <a:bodyPr numCol="2">
            <a:noAutofit/>
          </a:bodyPr>
          <a:lstStyle/>
          <a:p>
            <a:r>
              <a:rPr lang="sr-Cyrl-RS" sz="1400" dirty="0"/>
              <a:t>Коме је књига посвећена и зашто? Коме је књига намењена?</a:t>
            </a:r>
            <a:r>
              <a:rPr lang="sr-Cyrl-RS" sz="1400" dirty="0"/>
              <a:t/>
            </a:r>
            <a:br>
              <a:rPr lang="sr-Cyrl-RS" sz="1400" dirty="0"/>
            </a:br>
            <a:r>
              <a:rPr lang="sr-Cyrl-RS" sz="1400" dirty="0"/>
              <a:t> </a:t>
            </a:r>
            <a:endParaRPr lang="sr-Cyrl-RS" sz="1400" dirty="0" smtClean="0"/>
          </a:p>
          <a:p>
            <a:r>
              <a:rPr lang="ru-RU" sz="1400" dirty="0"/>
              <a:t>Опиши како изгледа Принчева </a:t>
            </a:r>
            <a:r>
              <a:rPr lang="ru-RU" sz="1400" dirty="0" smtClean="0"/>
              <a:t>планета. </a:t>
            </a:r>
            <a:r>
              <a:rPr lang="ru-RU" sz="1400" dirty="0"/>
              <a:t>Откуда ружа на планети? Које особине је показивала? Зашто је оставио ружу?</a:t>
            </a:r>
            <a:r>
              <a:rPr lang="ru-RU" sz="1400" dirty="0"/>
              <a:t/>
            </a:r>
            <a:br>
              <a:rPr lang="ru-RU" sz="1400" dirty="0"/>
            </a:br>
            <a:r>
              <a:rPr lang="ru-RU" sz="1400" dirty="0"/>
              <a:t/>
            </a:r>
            <a:br>
              <a:rPr lang="ru-RU" sz="1400" dirty="0"/>
            </a:br>
            <a:r>
              <a:rPr lang="ru-RU" sz="1400" dirty="0"/>
              <a:t>Зашто је за разумевање дела Мали Принц важан однос између Малог Принца и руже</a:t>
            </a:r>
            <a:r>
              <a:rPr lang="ru-RU" sz="1400" dirty="0" smtClean="0"/>
              <a:t>?</a:t>
            </a:r>
          </a:p>
          <a:p>
            <a:r>
              <a:rPr lang="ru-RU" sz="1400" dirty="0"/>
              <a:t>Сети се свих ликова које је упознао Принц на планетама и напиши шта је за њих важно, које животне циљеве имају.</a:t>
            </a:r>
            <a:r>
              <a:rPr lang="ru-RU" sz="1400" dirty="0"/>
              <a:t/>
            </a:r>
            <a:br>
              <a:rPr lang="ru-RU" sz="1400" dirty="0"/>
            </a:br>
            <a:r>
              <a:rPr lang="ru-RU" sz="1400" dirty="0"/>
              <a:t/>
            </a:r>
            <a:br>
              <a:rPr lang="ru-RU" sz="1400" dirty="0"/>
            </a:br>
            <a:r>
              <a:rPr lang="ru-RU" sz="1400" dirty="0"/>
              <a:t> Који се лик допао Малом Принцу? Због чега? </a:t>
            </a:r>
            <a:endParaRPr lang="ru-RU" sz="1400" dirty="0" smtClean="0"/>
          </a:p>
          <a:p>
            <a:r>
              <a:rPr lang="ru-RU" sz="1400" dirty="0"/>
              <a:t>У шта су се људи претворили?  Шта им је то постало важно? Пронађи одговоре у књизи.</a:t>
            </a:r>
            <a:r>
              <a:rPr lang="ru-RU" sz="1400" dirty="0"/>
              <a:t/>
            </a:r>
            <a:br>
              <a:rPr lang="ru-RU" sz="1400" dirty="0"/>
            </a:br>
            <a:r>
              <a:rPr lang="ru-RU" sz="1400" dirty="0"/>
              <a:t/>
            </a:r>
            <a:br>
              <a:rPr lang="ru-RU" sz="1400" dirty="0"/>
            </a:br>
            <a:r>
              <a:rPr lang="ru-RU" sz="1400" dirty="0"/>
              <a:t>Ни пилот нема лепо мишљење о одраслима. Пронађите у тексту шта је све написао о одраслима. Какво је његово прво искуство са одраслима?</a:t>
            </a:r>
            <a:r>
              <a:rPr lang="ru-RU" sz="1400" dirty="0"/>
              <a:t/>
            </a:r>
            <a:br>
              <a:rPr lang="ru-RU" sz="1400" dirty="0"/>
            </a:br>
            <a:r>
              <a:rPr lang="ru-RU" sz="1400" dirty="0"/>
              <a:t/>
            </a:r>
            <a:br>
              <a:rPr lang="ru-RU" sz="1400" dirty="0"/>
            </a:br>
            <a:r>
              <a:rPr lang="ru-RU" sz="1400" dirty="0"/>
              <a:t>Шта нам о одраслима казују трговац и скретничар? Кога они представљају, једног човека или читаво човечанство? Образложите одговор. Коју истину о људима открива змија? Објасните.</a:t>
            </a:r>
            <a:r>
              <a:rPr lang="ru-RU" sz="1400" dirty="0"/>
              <a:t/>
            </a:r>
            <a:br>
              <a:rPr lang="ru-RU" sz="1400" dirty="0"/>
            </a:br>
            <a:r>
              <a:rPr lang="ru-RU" sz="1400" dirty="0"/>
              <a:t/>
            </a:r>
            <a:br>
              <a:rPr lang="ru-RU" sz="1400" dirty="0"/>
            </a:br>
            <a:r>
              <a:rPr lang="ru-RU" sz="1400" dirty="0"/>
              <a:t>Уочите разлике између одраслих и деце. Напишите их</a:t>
            </a:r>
            <a:r>
              <a:rPr lang="ru-RU" sz="1400" dirty="0" smtClean="0"/>
              <a:t>.</a:t>
            </a:r>
          </a:p>
          <a:p>
            <a:r>
              <a:rPr lang="ru-RU" sz="1400" dirty="0"/>
              <a:t/>
            </a:r>
            <a:br>
              <a:rPr lang="ru-RU" sz="1400" dirty="0"/>
            </a:br>
            <a:r>
              <a:rPr lang="ru-RU" sz="1400" dirty="0" smtClean="0"/>
              <a:t>Које мудрости </a:t>
            </a:r>
            <a:r>
              <a:rPr lang="ru-RU" sz="1400" dirty="0"/>
              <a:t>лисица открива Малом Принцу о љубави и пријатељству?</a:t>
            </a:r>
            <a:r>
              <a:rPr lang="ru-RU" sz="1400" dirty="0"/>
              <a:t/>
            </a:r>
            <a:br>
              <a:rPr lang="ru-RU" sz="1400" dirty="0"/>
            </a:br>
            <a:r>
              <a:rPr lang="ru-RU" sz="1400" dirty="0"/>
              <a:t/>
            </a:r>
            <a:br>
              <a:rPr lang="ru-RU" sz="1400" dirty="0"/>
            </a:br>
            <a:r>
              <a:rPr lang="ru-RU" sz="1400" dirty="0"/>
              <a:t>Чему је она научила Малог Принца</a:t>
            </a:r>
            <a:r>
              <a:rPr lang="ru-RU" sz="1400" dirty="0" smtClean="0"/>
              <a:t>?</a:t>
            </a:r>
          </a:p>
          <a:p>
            <a:r>
              <a:rPr lang="ru-RU" sz="1400" dirty="0"/>
              <a:t>Размисли о томе ко је све тужан у књизи и због чега? </a:t>
            </a:r>
            <a:endParaRPr lang="ru-RU" sz="1400" dirty="0" smtClean="0"/>
          </a:p>
          <a:p>
            <a:r>
              <a:rPr lang="ru-RU" sz="1400" dirty="0"/>
              <a:t>Где је нестао Мали Принц? Да ли је тужан или је срећан? Да ли је овца појела ружу?</a:t>
            </a:r>
            <a:endParaRPr lang="sr-Latn-RS" sz="1400" dirty="0"/>
          </a:p>
        </p:txBody>
      </p:sp>
    </p:spTree>
    <p:extLst>
      <p:ext uri="{BB962C8B-B14F-4D97-AF65-F5344CB8AC3E}">
        <p14:creationId xmlns:p14="http://schemas.microsoft.com/office/powerpoint/2010/main" val="27994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4075"/>
            <a:ext cx="5029200" cy="6858000"/>
          </a:xfrm>
        </p:spPr>
        <p:txBody>
          <a:bodyPr>
            <a:normAutofit fontScale="92500" lnSpcReduction="20000"/>
          </a:bodyPr>
          <a:lstStyle/>
          <a:p>
            <a:r>
              <a:rPr lang="sr-Cyrl-RS" dirty="0" smtClean="0"/>
              <a:t>Чувени француски пилот и познати писац који је летећи авионом окончао свој живот.</a:t>
            </a:r>
          </a:p>
          <a:p>
            <a:r>
              <a:rPr lang="sr-Cyrl-RS" dirty="0" smtClean="0"/>
              <a:t>Детињство је провео у Сен-Морис де Реману, у дому пуном тајанствених изазова, пошто се веровало да је у њему скривено благо.</a:t>
            </a:r>
          </a:p>
          <a:p>
            <a:r>
              <a:rPr lang="sr-Cyrl-RS" dirty="0" smtClean="0"/>
              <a:t>Пишчева мајка била је удовица са петоро деце. Егзиперијев млађи брат Франсоа, са само петнаест година умире, и оставља му у наслеђе своје дирљиво благо: парни мотор, бицикл и пушку. </a:t>
            </a:r>
          </a:p>
          <a:p>
            <a:r>
              <a:rPr lang="sr-Cyrl-RS" dirty="0" smtClean="0"/>
              <a:t>Није успео да се упише у Поморску школу, стога неко време ради као чиновник, несрећно се заљубљује, те, напослетку, остварује свој сан из детињства </a:t>
            </a:r>
            <a:r>
              <a:rPr lang="sr-Latn-RS" dirty="0"/>
              <a:t> </a:t>
            </a:r>
            <a:r>
              <a:rPr lang="sr-Latn-RS" dirty="0" smtClean="0"/>
              <a:t>—</a:t>
            </a:r>
            <a:r>
              <a:rPr lang="sr-Cyrl-RS" dirty="0" smtClean="0"/>
              <a:t> да лети, па чак постаје и инструктор летења!</a:t>
            </a:r>
          </a:p>
        </p:txBody>
      </p:sp>
      <p:pic>
        <p:nvPicPr>
          <p:cNvPr id="2050" name="Picture 2" descr="Политика Online - Егзиперијев лет у вечнос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0"/>
            <a:ext cx="3605025" cy="2028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2" name="Picture 4" descr="https://www.litres.ru/pub/t/25440076.json/image11_5c41ecfa7e68480600ea100f_jp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362" y="953729"/>
            <a:ext cx="3964141" cy="2629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24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4450672" cy="609599"/>
          </a:xfrm>
        </p:spPr>
        <p:txBody>
          <a:bodyPr>
            <a:normAutofit fontScale="90000"/>
          </a:bodyPr>
          <a:lstStyle/>
          <a:p>
            <a:r>
              <a:rPr lang="sr-Cyrl-RS" dirty="0" smtClean="0"/>
              <a:t>Драги студенти,</a:t>
            </a:r>
            <a:endParaRPr lang="sr-Latn-RS" dirty="0"/>
          </a:p>
        </p:txBody>
      </p:sp>
      <p:sp>
        <p:nvSpPr>
          <p:cNvPr id="3" name="Content Placeholder 2"/>
          <p:cNvSpPr>
            <a:spLocks noGrp="1"/>
          </p:cNvSpPr>
          <p:nvPr>
            <p:ph idx="1"/>
          </p:nvPr>
        </p:nvSpPr>
        <p:spPr>
          <a:xfrm>
            <a:off x="152400" y="838200"/>
            <a:ext cx="8915400" cy="6095999"/>
          </a:xfrm>
        </p:spPr>
        <p:txBody>
          <a:bodyPr>
            <a:normAutofit/>
          </a:bodyPr>
          <a:lstStyle/>
          <a:p>
            <a:r>
              <a:rPr lang="sr-Cyrl-RS" dirty="0" smtClean="0"/>
              <a:t>На претходном слајду налазе се питања која вам могу помоћи да лакше „прођете“ кроз садржај романа, односно која вас упућују на важне аспекте </a:t>
            </a:r>
            <a:r>
              <a:rPr lang="sr-Cyrl-RS" i="1" dirty="0" smtClean="0"/>
              <a:t>Малог принца</a:t>
            </a:r>
            <a:r>
              <a:rPr lang="sr-Cyrl-RS" dirty="0" smtClean="0"/>
              <a:t>. </a:t>
            </a:r>
          </a:p>
          <a:p>
            <a:r>
              <a:rPr lang="sr-Cyrl-RS" dirty="0" smtClean="0"/>
              <a:t>Ваш задатак ове недеље, међутим, </a:t>
            </a:r>
            <a:r>
              <a:rPr lang="sr-Cyrl-RS" b="1" u="sng" dirty="0" smtClean="0"/>
              <a:t>није </a:t>
            </a:r>
            <a:r>
              <a:rPr lang="sr-Cyrl-RS" dirty="0" smtClean="0"/>
              <a:t>да одговорите на ова питања.</a:t>
            </a:r>
          </a:p>
          <a:p>
            <a:endParaRPr lang="sr-Cyrl-RS" dirty="0" smtClean="0"/>
          </a:p>
          <a:p>
            <a:pPr algn="ctr"/>
            <a:r>
              <a:rPr lang="ru-RU" b="1" dirty="0"/>
              <a:t>„Не волим да се моја књига чита површно</a:t>
            </a:r>
            <a:r>
              <a:rPr lang="ru-RU" b="1" dirty="0" smtClean="0"/>
              <a:t>.“ Антоан де Сент Егзипери</a:t>
            </a:r>
          </a:p>
          <a:p>
            <a:pPr algn="ctr"/>
            <a:endParaRPr lang="ru-RU" b="1" dirty="0"/>
          </a:p>
          <a:p>
            <a:pPr algn="ctr"/>
            <a:endParaRPr lang="ru-RU" b="1" dirty="0"/>
          </a:p>
          <a:p>
            <a:pPr algn="ctr"/>
            <a:endParaRPr lang="sr-Latn-RS" b="1" dirty="0"/>
          </a:p>
        </p:txBody>
      </p:sp>
      <p:sp>
        <p:nvSpPr>
          <p:cNvPr id="5" name="Curved Right Arrow 4"/>
          <p:cNvSpPr/>
          <p:nvPr/>
        </p:nvSpPr>
        <p:spPr>
          <a:xfrm>
            <a:off x="6477000" y="4828868"/>
            <a:ext cx="1981200" cy="1295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Tree>
    <p:extLst>
      <p:ext uri="{BB962C8B-B14F-4D97-AF65-F5344CB8AC3E}">
        <p14:creationId xmlns:p14="http://schemas.microsoft.com/office/powerpoint/2010/main" val="3491778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3"/>
          <p:cNvSpPr/>
          <p:nvPr/>
        </p:nvSpPr>
        <p:spPr>
          <a:xfrm>
            <a:off x="152400" y="152400"/>
            <a:ext cx="8991600" cy="6248400"/>
          </a:xfrm>
          <a:prstGeom prst="round1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just">
              <a:buNone/>
            </a:pPr>
            <a:r>
              <a:rPr lang="ru-RU" sz="2000" b="1" u="sng" dirty="0"/>
              <a:t>Задатак: </a:t>
            </a:r>
            <a:r>
              <a:rPr lang="ru-RU" sz="2000" b="1" dirty="0"/>
              <a:t>Водећи се поменутом пишчевом жељом, позвани сте да запазите сложену проблематику овог дела. </a:t>
            </a:r>
            <a:endParaRPr lang="ru-RU" sz="2000" b="1" dirty="0" smtClean="0"/>
          </a:p>
          <a:p>
            <a:pPr marL="457200" indent="-342900" algn="just">
              <a:buFont typeface="+mj-lt"/>
              <a:buAutoNum type="arabicPeriod"/>
            </a:pPr>
            <a:r>
              <a:rPr lang="sr-Cyrl-RS" sz="2000" dirty="0" smtClean="0"/>
              <a:t>Читајући </a:t>
            </a:r>
            <a:r>
              <a:rPr lang="sr-Cyrl-RS" sz="2000" dirty="0"/>
              <a:t>роман, </a:t>
            </a:r>
            <a:r>
              <a:rPr lang="sr-Cyrl-RS" sz="2000" b="1" u="sng" dirty="0" smtClean="0"/>
              <a:t>препишите</a:t>
            </a:r>
            <a:r>
              <a:rPr lang="sr-Cyrl-RS" sz="2000" dirty="0" smtClean="0"/>
              <a:t> оне </a:t>
            </a:r>
            <a:r>
              <a:rPr lang="sr-Cyrl-RS" sz="2000" dirty="0"/>
              <a:t>реченице које су вас привукле лепотом своје </a:t>
            </a:r>
            <a:r>
              <a:rPr lang="sr-Cyrl-RS" sz="2000" dirty="0" smtClean="0"/>
              <a:t>констукције, али и смислом </a:t>
            </a:r>
            <a:r>
              <a:rPr lang="sr-Cyrl-RS" sz="2000" dirty="0"/>
              <a:t>којим </a:t>
            </a:r>
            <a:r>
              <a:rPr lang="sr-Cyrl-RS" sz="2000" dirty="0" smtClean="0"/>
              <a:t>одишу.</a:t>
            </a:r>
          </a:p>
          <a:p>
            <a:pPr marL="457200" indent="-342900" algn="just">
              <a:buFont typeface="+mj-lt"/>
              <a:buAutoNum type="arabicPeriod"/>
            </a:pPr>
            <a:r>
              <a:rPr lang="sr-Cyrl-RS" sz="2000" dirty="0" smtClean="0"/>
              <a:t>Дефинишите контекст у којем се оне јављају (ко их изговара и у каквој ситуацији?), те образложите зашто сте изабрали баш те реченице. Пронађите пословице о љубави, пријатељству, смислу живота, пролазности, уметности... Обратите пажњу на идеје које се крију иза ових пословица. Изнесите их.</a:t>
            </a:r>
          </a:p>
          <a:p>
            <a:pPr marL="457200" indent="-342900" algn="just">
              <a:buFont typeface="+mj-lt"/>
              <a:buAutoNum type="arabicPeriod"/>
            </a:pPr>
            <a:r>
              <a:rPr lang="sr-Cyrl-RS" sz="2000" dirty="0" smtClean="0"/>
              <a:t>Списак цитата (реченице морају бити цитиране одн. пренесене у оригиналном облику и стављене под наводнике) </a:t>
            </a:r>
            <a:r>
              <a:rPr lang="sr-Cyrl-RS" sz="2000" b="1" dirty="0" smtClean="0"/>
              <a:t>пошаљите на имејл адресу (</a:t>
            </a:r>
            <a:r>
              <a:rPr lang="en-US" sz="2000" b="1" dirty="0" smtClean="0">
                <a:hlinkClick r:id="rId2"/>
              </a:rPr>
              <a:t>jelena.kukic07@gmail.com</a:t>
            </a:r>
            <a:r>
              <a:rPr lang="sr-Cyrl-RS" sz="2000" b="1" dirty="0" smtClean="0"/>
              <a:t>)</a:t>
            </a:r>
            <a:r>
              <a:rPr lang="sr-Cyrl-RS" sz="2000" b="1" dirty="0"/>
              <a:t> </a:t>
            </a:r>
            <a:r>
              <a:rPr lang="sr-Cyrl-RS" sz="2000" b="1" dirty="0" smtClean="0"/>
              <a:t>до 13. 4.</a:t>
            </a:r>
            <a:endParaRPr lang="en-US" sz="2000" b="1" dirty="0" smtClean="0"/>
          </a:p>
          <a:p>
            <a:pPr marL="457200" indent="-342900" algn="just">
              <a:buFont typeface="+mj-lt"/>
              <a:buAutoNum type="arabicPeriod"/>
            </a:pPr>
            <a:r>
              <a:rPr lang="sr-Cyrl-RS" sz="2000" dirty="0" smtClean="0"/>
              <a:t>Ваш рад </a:t>
            </a:r>
            <a:r>
              <a:rPr lang="sr-Cyrl-RS" sz="2000" b="1" dirty="0" smtClean="0"/>
              <a:t>мора садржати барем 10 цитата</a:t>
            </a:r>
            <a:r>
              <a:rPr lang="sr-Cyrl-RS" sz="2000" dirty="0" smtClean="0"/>
              <a:t> са објашњењима у виду коментара. Можете навести и више од 10.</a:t>
            </a:r>
          </a:p>
          <a:p>
            <a:pPr marL="457200" indent="-342900" algn="just">
              <a:buFont typeface="+mj-lt"/>
              <a:buAutoNum type="arabicPeriod"/>
            </a:pPr>
            <a:endParaRPr lang="sr-Cyrl-RS" sz="2000" dirty="0"/>
          </a:p>
          <a:p>
            <a:pPr marL="457200" indent="-342900" algn="just">
              <a:buFont typeface="+mj-lt"/>
              <a:buAutoNum type="arabicPeriod"/>
            </a:pPr>
            <a:r>
              <a:rPr lang="sr-Cyrl-RS" sz="2000" b="1" dirty="0" smtClean="0"/>
              <a:t>ЦИЉ ЗАДАТКА: Доћи до нових спознаја, те истаћи посебне поуке које би вам могле бити од користи у раду са децом.</a:t>
            </a:r>
            <a:endParaRPr lang="ru-RU" sz="2000" b="1" dirty="0"/>
          </a:p>
          <a:p>
            <a:pPr algn="just"/>
            <a:endParaRPr lang="sr-Latn-RS" dirty="0"/>
          </a:p>
        </p:txBody>
      </p:sp>
    </p:spTree>
    <p:extLst>
      <p:ext uri="{BB962C8B-B14F-4D97-AF65-F5344CB8AC3E}">
        <p14:creationId xmlns:p14="http://schemas.microsoft.com/office/powerpoint/2010/main" val="1321974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457200" y="-533400"/>
            <a:ext cx="8153400" cy="505494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dirty="0" smtClean="0"/>
              <a:t>ВАЖНЕ НАПОМЕНЕ:</a:t>
            </a:r>
          </a:p>
          <a:p>
            <a:pPr algn="ctr"/>
            <a:endParaRPr lang="sr-Cyrl-RS" sz="2800" dirty="0"/>
          </a:p>
          <a:p>
            <a:pPr marL="285750" indent="-285750" algn="ctr">
              <a:buFont typeface="Wingdings" pitchFamily="2" charset="2"/>
              <a:buChar char="Ø"/>
            </a:pPr>
            <a:r>
              <a:rPr lang="sr-Cyrl-RS" sz="2400" dirty="0" smtClean="0"/>
              <a:t>Роман, најбоље, позајмите из библиотеке. Уколико нисте у могућности то да учините, на сајту се налази примерак романа који можете прочитати.</a:t>
            </a:r>
          </a:p>
          <a:p>
            <a:pPr marL="285750" indent="-285750" algn="ctr">
              <a:buFont typeface="Wingdings" pitchFamily="2" charset="2"/>
              <a:buChar char="Ø"/>
            </a:pPr>
            <a:r>
              <a:rPr lang="sr-Cyrl-RS" sz="2400" dirty="0" smtClean="0"/>
              <a:t>Задатке који буду садржали само цитате прекопиране са интернета (и који не буду задовољавали ставке 2, 3 и 4), нећемо бодовати! </a:t>
            </a:r>
          </a:p>
        </p:txBody>
      </p:sp>
      <p:sp>
        <p:nvSpPr>
          <p:cNvPr id="6" name="TextBox 5"/>
          <p:cNvSpPr txBox="1"/>
          <p:nvPr/>
        </p:nvSpPr>
        <p:spPr>
          <a:xfrm>
            <a:off x="152400" y="5395452"/>
            <a:ext cx="8839200" cy="646331"/>
          </a:xfrm>
          <a:prstGeom prst="rect">
            <a:avLst/>
          </a:prstGeom>
          <a:noFill/>
        </p:spPr>
        <p:txBody>
          <a:bodyPr wrap="square" rtlCol="0">
            <a:spAutoFit/>
          </a:bodyPr>
          <a:lstStyle/>
          <a:p>
            <a:endParaRPr lang="sr-Cyrl-RS" dirty="0"/>
          </a:p>
          <a:p>
            <a:endParaRPr lang="sr-Latn-RS" dirty="0"/>
          </a:p>
        </p:txBody>
      </p:sp>
      <p:sp>
        <p:nvSpPr>
          <p:cNvPr id="7" name="Rounded Rectangle 6"/>
          <p:cNvSpPr/>
          <p:nvPr/>
        </p:nvSpPr>
        <p:spPr>
          <a:xfrm>
            <a:off x="1167581" y="3871452"/>
            <a:ext cx="7543800" cy="3048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i="1" dirty="0">
                <a:solidFill>
                  <a:schemeClr val="tx1"/>
                </a:solidFill>
              </a:rPr>
              <a:t>Мали принц </a:t>
            </a:r>
            <a:r>
              <a:rPr lang="sr-Cyrl-RS" dirty="0">
                <a:solidFill>
                  <a:schemeClr val="tx1"/>
                </a:solidFill>
              </a:rPr>
              <a:t>је озбиљан филозофско-етички трактат о просветљењу човекове душе, забавно-поучна литература свих узрасних нивоа и читалачких афинитета, приручник одрастања који је </a:t>
            </a:r>
            <a:r>
              <a:rPr lang="sr-Cyrl-RS" dirty="0" smtClean="0">
                <a:solidFill>
                  <a:schemeClr val="tx1"/>
                </a:solidFill>
              </a:rPr>
              <a:t>светски познат и све више цитиран у медијима. </a:t>
            </a:r>
            <a:r>
              <a:rPr lang="sr-Cyrl-RS" dirty="0">
                <a:solidFill>
                  <a:schemeClr val="tx1"/>
                </a:solidFill>
              </a:rPr>
              <a:t>Надамо се да ћете уживати читајући овај роман, те да ће вас </a:t>
            </a:r>
            <a:r>
              <a:rPr lang="sr-Cyrl-RS" dirty="0" smtClean="0">
                <a:solidFill>
                  <a:schemeClr val="tx1"/>
                </a:solidFill>
              </a:rPr>
              <a:t>он помало </a:t>
            </a:r>
            <a:r>
              <a:rPr lang="sr-Cyrl-RS" dirty="0">
                <a:solidFill>
                  <a:schemeClr val="tx1"/>
                </a:solidFill>
              </a:rPr>
              <a:t>вратити у детињство</a:t>
            </a:r>
            <a:r>
              <a:rPr lang="sr-Cyrl-RS" dirty="0" smtClean="0">
                <a:solidFill>
                  <a:schemeClr val="tx1"/>
                </a:solidFill>
              </a:rPr>
              <a:t>. </a:t>
            </a:r>
            <a:r>
              <a:rPr lang="sr-Cyrl-RS" dirty="0" smtClean="0">
                <a:solidFill>
                  <a:schemeClr val="tx1"/>
                </a:solidFill>
                <a:sym typeface="Wingdings" pitchFamily="2" charset="2"/>
              </a:rPr>
              <a:t></a:t>
            </a:r>
          </a:p>
          <a:p>
            <a:pPr algn="ctr"/>
            <a:endParaRPr lang="sr-Cyrl-RS" dirty="0">
              <a:solidFill>
                <a:schemeClr val="tx1"/>
              </a:solidFill>
              <a:sym typeface="Wingdings" pitchFamily="2" charset="2"/>
            </a:endParaRPr>
          </a:p>
          <a:p>
            <a:pPr algn="ctr"/>
            <a:r>
              <a:rPr lang="sr-Cyrl-RS" dirty="0" smtClean="0">
                <a:solidFill>
                  <a:schemeClr val="tx1"/>
                </a:solidFill>
                <a:sym typeface="Wingdings" pitchFamily="2" charset="2"/>
              </a:rPr>
              <a:t>ХВАЛА ВАМ НА ПАЖЊИ!</a:t>
            </a:r>
          </a:p>
          <a:p>
            <a:pPr algn="ctr"/>
            <a:r>
              <a:rPr lang="sr-Cyrl-RS" dirty="0" smtClean="0">
                <a:solidFill>
                  <a:schemeClr val="tx1"/>
                </a:solidFill>
                <a:sym typeface="Wingdings" pitchFamily="2" charset="2"/>
              </a:rPr>
              <a:t>Јелена Кукић</a:t>
            </a:r>
            <a:endParaRPr lang="sr-Cyrl-RS" dirty="0">
              <a:solidFill>
                <a:schemeClr val="tx1"/>
              </a:solidFill>
            </a:endParaRPr>
          </a:p>
          <a:p>
            <a:pPr algn="ctr"/>
            <a:endParaRPr lang="sr-Latn-RS" dirty="0"/>
          </a:p>
        </p:txBody>
      </p:sp>
    </p:spTree>
    <p:extLst>
      <p:ext uri="{BB962C8B-B14F-4D97-AF65-F5344CB8AC3E}">
        <p14:creationId xmlns:p14="http://schemas.microsoft.com/office/powerpoint/2010/main" val="63455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4419600"/>
          </a:xfrm>
        </p:spPr>
        <p:txBody>
          <a:bodyPr>
            <a:normAutofit fontScale="92500"/>
          </a:bodyPr>
          <a:lstStyle/>
          <a:p>
            <a:r>
              <a:rPr lang="sr-Cyrl-RS" dirty="0" smtClean="0"/>
              <a:t>Особен човек, изузетан писац, велики хуманиста и ратни херој;</a:t>
            </a:r>
          </a:p>
          <a:p>
            <a:r>
              <a:rPr lang="sr-Cyrl-RS" dirty="0" smtClean="0"/>
              <a:t>За време Другог светског рата поверена му шпијунска мисија од стране савезника да прати кретање немачких војника.</a:t>
            </a:r>
          </a:p>
          <a:p>
            <a:r>
              <a:rPr lang="sr-Cyrl-RS" dirty="0" smtClean="0"/>
              <a:t>Авион којим је пилотирао срушио се у водама Медитерана, у ноћи 31. јула 1944. године.</a:t>
            </a:r>
          </a:p>
          <a:p>
            <a:r>
              <a:rPr lang="sr-Cyrl-RS" dirty="0" smtClean="0"/>
              <a:t>Шездесет година касније француске власти проналазе на морском дну, недалеко од обале Провансе, остатке авиона на коме је Егзипери пилотирао.</a:t>
            </a:r>
          </a:p>
          <a:p>
            <a:r>
              <a:rPr lang="sr-Cyrl-RS" dirty="0" smtClean="0"/>
              <a:t>Његово тело, ипак, никад није пронађено, стога његова смрт остаје мистерија.  </a:t>
            </a:r>
          </a:p>
        </p:txBody>
      </p:sp>
      <p:pic>
        <p:nvPicPr>
          <p:cNvPr id="3074" name="Picture 2" descr="https://upload.wikimedia.org/wikipedia/commons/thumb/f/fb/Tarfaya_Saint-Exupery.jpg/198px-Tarfaya_Saint-Exup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91000"/>
            <a:ext cx="3962400" cy="2421469"/>
          </a:xfrm>
          <a:prstGeom prst="rect">
            <a:avLst/>
          </a:prstGeom>
          <a:noFill/>
          <a:extLst>
            <a:ext uri="{909E8E84-426E-40DD-AFC4-6F175D3DCCD1}">
              <a14:hiddenFill xmlns:a14="http://schemas.microsoft.com/office/drawing/2010/main">
                <a:solidFill>
                  <a:srgbClr val="FFFFFF"/>
                </a:solidFill>
              </a14:hiddenFill>
            </a:ext>
          </a:extLst>
        </p:spPr>
      </p:pic>
      <p:sp>
        <p:nvSpPr>
          <p:cNvPr id="4" name="Horizontal Scroll 3"/>
          <p:cNvSpPr/>
          <p:nvPr/>
        </p:nvSpPr>
        <p:spPr>
          <a:xfrm>
            <a:off x="1295400" y="5105400"/>
            <a:ext cx="3200400" cy="1371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Споменик писцу у Тарфаји у Мароку</a:t>
            </a:r>
            <a:endParaRPr lang="sr-Latn-RS" dirty="0">
              <a:solidFill>
                <a:schemeClr val="tx1"/>
              </a:solidFill>
            </a:endParaRPr>
          </a:p>
        </p:txBody>
      </p:sp>
    </p:spTree>
    <p:extLst>
      <p:ext uri="{BB962C8B-B14F-4D97-AF65-F5344CB8AC3E}">
        <p14:creationId xmlns:p14="http://schemas.microsoft.com/office/powerpoint/2010/main" val="2355798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0" y="576416"/>
            <a:ext cx="9144000" cy="4605184"/>
          </a:xfrm>
          <a:prstGeom prst="flowChartInputOutp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sz="2000" dirty="0"/>
              <a:t>„Велики путник интерконтиненталних маршута са дистанце је посматрао свет у коме је одрастао, а непосредно упознавао свет о коме је као дечак маштао. Нежан и немиран дух, интелектуалац по дубини мисли а аристократа по понашању и пореклу, никада се није трудио да уђе у историју и уопште није мислио да би некоме могао да буде узор, али је и поред тога постао један од најзанимљивијих и најпознатијих писаца 20. века“. М. Милинковић</a:t>
            </a:r>
            <a:endParaRPr lang="sr-Latn-RS" sz="2000" dirty="0"/>
          </a:p>
        </p:txBody>
      </p:sp>
    </p:spTree>
    <p:extLst>
      <p:ext uri="{BB962C8B-B14F-4D97-AF65-F5344CB8AC3E}">
        <p14:creationId xmlns:p14="http://schemas.microsoft.com/office/powerpoint/2010/main" val="413603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09600"/>
            <a:ext cx="2774272" cy="838199"/>
          </a:xfrm>
        </p:spPr>
        <p:txBody>
          <a:bodyPr/>
          <a:lstStyle/>
          <a:p>
            <a:r>
              <a:rPr lang="sr-Cyrl-RS" b="1" dirty="0" smtClean="0"/>
              <a:t>Дела</a:t>
            </a:r>
            <a:endParaRPr lang="sr-Latn-RS" b="1" dirty="0"/>
          </a:p>
        </p:txBody>
      </p:sp>
      <p:sp>
        <p:nvSpPr>
          <p:cNvPr id="3" name="Content Placeholder 2"/>
          <p:cNvSpPr>
            <a:spLocks noGrp="1"/>
          </p:cNvSpPr>
          <p:nvPr>
            <p:ph idx="1"/>
          </p:nvPr>
        </p:nvSpPr>
        <p:spPr/>
        <p:txBody>
          <a:bodyPr/>
          <a:lstStyle/>
          <a:p>
            <a:r>
              <a:rPr lang="sr-Cyrl-RS" b="1" i="1" dirty="0" smtClean="0"/>
              <a:t>Мали принц (1943</a:t>
            </a:r>
            <a:r>
              <a:rPr lang="sr-Cyrl-RS" i="1" dirty="0" smtClean="0"/>
              <a:t>)</a:t>
            </a:r>
          </a:p>
          <a:p>
            <a:r>
              <a:rPr lang="sr-Cyrl-RS" i="1" dirty="0" smtClean="0"/>
              <a:t>Пошта за југ </a:t>
            </a:r>
          </a:p>
          <a:p>
            <a:r>
              <a:rPr lang="sr-Cyrl-RS" i="1" dirty="0" smtClean="0"/>
              <a:t>Земља људи</a:t>
            </a:r>
          </a:p>
          <a:p>
            <a:r>
              <a:rPr lang="sr-Cyrl-RS" i="1" dirty="0" smtClean="0"/>
              <a:t>Ратни пилот</a:t>
            </a:r>
          </a:p>
          <a:p>
            <a:r>
              <a:rPr lang="sr-Cyrl-RS" i="1" dirty="0" smtClean="0"/>
              <a:t>Ноћни лет</a:t>
            </a:r>
          </a:p>
          <a:p>
            <a:r>
              <a:rPr lang="sr-Cyrl-RS" i="1" dirty="0" smtClean="0"/>
              <a:t>Цитадела</a:t>
            </a:r>
          </a:p>
          <a:p>
            <a:endParaRPr lang="sr-Cyrl-RS" dirty="0" smtClean="0"/>
          </a:p>
        </p:txBody>
      </p:sp>
      <p:pic>
        <p:nvPicPr>
          <p:cNvPr id="4098" name="Picture 2" descr="Датотека:Saint Exupery exhibit - Air &amp; Space Museum, Le Bourget, Paris, France, absent artwork and not subject to copyr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
            <a:ext cx="4775200"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Noćni let - Antoan de Sent Egziperi -- Mali oglasi i prodavnice #  Goglasi.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95800"/>
            <a:ext cx="1285875" cy="20002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atni pilot : Antoan de Sent Egzipe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4463845"/>
            <a:ext cx="1295400" cy="217303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Zemlja ljudi, Antoan de Sent Egziperi - Kupindo.com (575470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272968"/>
            <a:ext cx="1522771" cy="2363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25385" y="3701845"/>
            <a:ext cx="4318615" cy="369332"/>
          </a:xfrm>
          <a:prstGeom prst="rect">
            <a:avLst/>
          </a:prstGeom>
          <a:noFill/>
        </p:spPr>
        <p:txBody>
          <a:bodyPr wrap="square" rtlCol="0">
            <a:spAutoFit/>
          </a:bodyPr>
          <a:lstStyle/>
          <a:p>
            <a:r>
              <a:rPr lang="sr-Cyrl-RS" dirty="0" smtClean="0"/>
              <a:t>Прва издања</a:t>
            </a:r>
            <a:r>
              <a:rPr lang="sr-Cyrl-RS" i="1" dirty="0" smtClean="0"/>
              <a:t> Малог принца</a:t>
            </a:r>
            <a:endParaRPr lang="sr-Latn-RS" i="1" dirty="0"/>
          </a:p>
        </p:txBody>
      </p:sp>
    </p:spTree>
    <p:extLst>
      <p:ext uri="{BB962C8B-B14F-4D97-AF65-F5344CB8AC3E}">
        <p14:creationId xmlns:p14="http://schemas.microsoft.com/office/powerpoint/2010/main" val="252735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7" y="2362200"/>
            <a:ext cx="8229600" cy="4373563"/>
          </a:xfrm>
        </p:spPr>
        <p:txBody>
          <a:bodyPr/>
          <a:lstStyle/>
          <a:p>
            <a:pPr algn="just"/>
            <a:r>
              <a:rPr lang="sr-Cyrl-RS" dirty="0" smtClean="0"/>
              <a:t>Уз Монтерлана и Малроа, Егзипери је представник култа храбрости и енергије у француској међуратној књижевности, то јест „етичке генерације“, која се афирмише око 1930. године.</a:t>
            </a:r>
          </a:p>
          <a:p>
            <a:pPr algn="just"/>
            <a:r>
              <a:rPr lang="sr-Cyrl-RS" dirty="0" smtClean="0"/>
              <a:t>Као што је по насловима његових дела уочљиво, Егзипери је обрађивао догађаје из живота авијатичара у којима је и сам учествовао.</a:t>
            </a:r>
          </a:p>
          <a:p>
            <a:pPr algn="just"/>
            <a:r>
              <a:rPr lang="sr-Cyrl-RS" dirty="0" smtClean="0"/>
              <a:t>Ова дела су препуна порука о људској солидарности, храбрости, оптимизму и истрајности.</a:t>
            </a:r>
            <a:endParaRPr lang="sr-Latn-RS" dirty="0"/>
          </a:p>
        </p:txBody>
      </p:sp>
      <p:pic>
        <p:nvPicPr>
          <p:cNvPr id="7170" name="Picture 2" descr="Antoan de Sent-Egziperi - au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
            <a:ext cx="2514600" cy="211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9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724400" cy="5897563"/>
          </a:xfrm>
        </p:spPr>
        <p:txBody>
          <a:bodyPr>
            <a:normAutofit fontScale="92500"/>
          </a:bodyPr>
          <a:lstStyle/>
          <a:p>
            <a:pPr algn="just"/>
            <a:r>
              <a:rPr lang="sr-Cyrl-RS" dirty="0" smtClean="0"/>
              <a:t>Сент Егзипери је нашој читалачкој публици највише познат по свом делу </a:t>
            </a:r>
            <a:r>
              <a:rPr lang="sr-Cyrl-RS" b="1" dirty="0" smtClean="0"/>
              <a:t>„Мали принц“</a:t>
            </a:r>
            <a:r>
              <a:rPr lang="sr-Cyrl-RS" dirty="0" smtClean="0"/>
              <a:t>. Управо ово дело чини га једним од ретких савремених писаца који су </a:t>
            </a:r>
            <a:r>
              <a:rPr lang="sr-Cyrl-RS" b="1" dirty="0" smtClean="0"/>
              <a:t>популарни</a:t>
            </a:r>
            <a:r>
              <a:rPr lang="sr-Cyrl-RS" dirty="0" smtClean="0"/>
              <a:t>. Дело је преведено на више од сто језика и у Француској проглашено за књигу века!  Роман је прво објављен у Америци 1943. године, потом у Енглеској, па тек онда у Француској. </a:t>
            </a:r>
          </a:p>
          <a:p>
            <a:r>
              <a:rPr lang="sr-Cyrl-RS" b="1" dirty="0" smtClean="0"/>
              <a:t>„Мали принц“</a:t>
            </a:r>
            <a:r>
              <a:rPr lang="sr-Cyrl-RS" dirty="0" smtClean="0"/>
              <a:t> је штампан у више од педесет милиона примерака!</a:t>
            </a:r>
            <a:endParaRPr lang="sr-Latn-RS"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L0AfAMBIgACEQEDEQH/xAAbAAACAwEBAQAAAAAAAAAAAAADBAECBQYAB//EADkQAAEDAwMDAgQCCQMFAAAAAAECAxEABCEFEjETQVEGYSJxgZEUMgcjgqGxwdHh8EJSYhUzQ3Ky/8QAGQEAAwEBAQAAAAAAAAAAAAAAAQIDBAAF/8QAIxEAAgICAgMBAAMBAAAAAAAAAAECEQMhEjETQVEiBTJhBP/aAAwDAQACEQMRAD8A7VtbKmg7lSt4QQB8Rng++M0RqHg0psfA6pQPxkRHejokn8ok+3FMIRBBiI7V4Squje0/okhtsqhASiQoykjcNvnGP881DhW2Z6jxBQlRIcjKjxWohAGYTkyTHNTtgDGeMUyr4Jv6Z6ELW840Fr2Nqz+skqwOaG+tTLiEAgggwN0E5AgDvzNaoT8RO0kRkAVKGxyUwflR1fR26M1tbqrl5qAkNxmcnHzqHd6XGklQKVqgyT9MVqlI8dvNV6Y5iupBtmSpR23G1KgWkqKSZAVAyPvUubkPlA6gG5IChPfz4rV6UiB9agsk4VR18Bv6ZqG1ELkbilUJCRGMcyajpKN10RsA2BRzmST71p9IA4qCgfShp7DsyULUWErXCQVwZ4Ajn64P1qWw4pbG5HwrbCnDEbTitJST2J980NaSQYE96Fr4Cn9MdK1m0Q5sQVKXwBMYPv8A54qHnCyuOl1AobgR/OnX1ugS2W9oXG0jkdzPbg0QgnI485zS2n6CrXsUtvUWiO3YtUamwl+fhQ6C3v8A/UqACvpWheappmntLevr+3ZbTtlS3BjcYHHkz9j4rD9eWqLrRLUPNpeQnUrUqQ58SVAuBJBB5HxcVmetLW00i70Wx0XT0MG7VeBpu1aCQXi2lCVq9khajJ4ArVjwwklRKU5J0d+EjaCnIIkHzV0gHIFZlrqujWugM3iNTtTpyAGU3IcBQtQ+GAe5kdq02FtvsN3Fu6h1pxIWhaDKVA8EGklBoZSsW1O+sdNtvxOpXbFozMBx5YQmfGeaOy8xctJdYdQ62sAoU2rclQ+YrnLpX4j9Jen2ryQpDOjvvNpUmQFqdQkn5xI+p80vqGqs+mPS2ru2LNihNq48iwZtGlqShQAMORwQokngRFV8S4quyfPZ1aUzNLvalYW1/b2FxdsN3dyCWbda4WsewrltW9TLXqXpVLCdTbbeuFqukizdR1QGTAiJUJMxxwe1IaoPxXqC+a3K/EO63p7LO4ZSlCOooDxjcT8zTRwX2c8h9DJAjtWfq+tadpCG16hchrrEpaQEla3D4SkAk/ai6dq2nap+JRpt6zcFhzpuhtX5T/g54xXO+vmEWOn3Ou2hLWqdJFjbvkf9kOupSVjwoSc0kILlTGcnWjc0rWbHVkOmzcUVtR1GXWltONzxKVAEUy+tLaCog8gYzk1w72qDRdSVeI0vUhpuksp05btzuCn1LdSN0qkqSgJmcg7sRXROa/oF7Z3N0NRaXb2JBddQVfqiTAPHP9a7Nha/odGf00UOBxO5MjPf+deVBGKBe6npunX1tp1zd27F1c4t2CYUrtx2k4nuaHZavpmqLuEWF9b3CrZUPbFg9Pnk+MHPGKioTq2inKJZTA3qcIJJMwSYHHb6VJCTGKz2PUmiXgeNrqdu4llsuLO6IR3UPI9xTNjeWmoWybizcDrJJAUnGQYIIOQQQcUsoSXoPJCHrV5u00a1W4D0zqVoFbUkwOqDx9KzfUnptFx6z0NdtcXCnLw3Krtx90rKbcBEtpBwkHcRxOfau3ZTx/kU2kDxWjFk4xSJTjbs+P3F83pbKLayaQL7TtXvHXbUIUE27a0qSl0wCAlIIP8AhrvdP1bTNI9FI1BhbtxpthbBCXEJlTyUQncJgQT3wK6YICiSRk4PvVihMQUiOIirSyKS6EUWmfNdL9QMa7+kE3Wnthp9rSHGGWrxxKUvuFxCvhUgqBAEzGfakFXd7cei/UOgAdfXTc3Ll4002UhLW7cVAR/qSISOTuHuR9H1vQNN1mzbtL+1QtptW9spJQptXlKkwQflTrFshhCENDalAgZk/fvT8410LxZ8/wBT9T6c/qeg6o0HHNGsnFpuNQ2ENtLW1tAOJgRBPYmKzbLU7Z31XqWs3TV8jTbttStJWbUqS65s6a1piTuKRCZ5BMc19VLcJIgQecVP5e5HgUPIvgeJ89/Rg2plm4bv2ls6mhhq1ct+moBppkEJKlHEqKlKx5pr9I96yvTUaPuWdQu7i2/DtJbUepDqVEgxGADOcV2x5zUKSPNI5Jysbjqjk9Wv0atr7WiWjb612V0m6u1KaKUANje2AoiDKyn7GuHuL+8vPQiGk2t0FpfTca6/cMLSVL6sqSkcqjHGAlIFfZYlIBHHFCcSSZkyODNHyJKqBxZ8u9QMf9Z0vUtZfbdQnVNUtLe13bkrTapdABjlO4lavOatriulf+ptH0yxcTf3OnsWunsMoKQpkNqKlAjAAKlD7Cvo7yTuHy70MlQjOJyKR5/Q3jPn2s6nZ6l6ZtmdDZXeanbot9lq0woLb6akLUhcgbB8GfMCKd9N67ZWOkNNNO3d26pS3bpxmzcID61FbiTjBBURFdipRI/MT9aopSpwtQ+RNTlnTVJDLHQ0yolQ8U2ikGCSOIp1BwKnEaQZJxU96SF4CTsbUpIMTIE/KabYdQ6mUeYIIgg0MefHOTjF2xGmgkVavRUgVpQh7tQ1JJNEIqDkUTgcYqpAPNFioKaDDYNfH7qGVAgUZQ+1AcGQBikYyMrUdRTbPhkWz7y9gVDYEQSRySM96raXyLvckNrZdSJU25EgTE4wR8qw71fT1K/K3rgJ6kqUhsJEwB7zzH7Pzouii7evyHAehak7Xj/5dwkCB4ET7isLlm8n+F+FRs3ViI5GaEVKBjcfpR1EQBEY7UHHYkfKnkBDLAMc00EkpIHMUBvtFNI5mIqsVehJGYJSNqsLHPandNBBdVthJgD3jn+NMKaQsyUoJHkZq6RtEDisX/N/H+DM8jZ0p2qCjNWmKok1JUn35ivXRFlpr0VBoVy6GWFrJAgSCfNc2krYApMV7kUtZ3X4lK8AFBgwqQaYJikjJSVoJReBS68/amFZFAcG0AxNCQ6OQ9SdZt9Z0+3cccUtQWnqAJMJBmI9vI4961NJdbTbM28w+hoFSYiTGSPOeaxdVeQ1q/Scfnc4SeqYAG49wPbg0xbdRy9aUlQAFwNuP9JQFHM9xIqbSqx+c3+Tc5Ex2qn0H2q6sDGDQVFc1GQ6G2CcUZ9TjdstTZO8AlMCf3UFg8dqcR86dbVCSA2Lr7jjnWSoJERMAT3Ec09NDAAFXChVMcXGNN2IyU1RaYcDgkf7vcUQVEgEyc+KqhWXSoEVBhXbFASUsP8ASAgLkpHv3ijFaU/nITOBJ5NF6FISgN4bSlI8ARXiYM1J5qprtehj2/HIoDis80Ujt5oS0iMQJ7mlYyOYvWgq+vEuoSpBKRmDOJP/ANUPQbZht5xLcJCZeSkHEKJSkj22pH3qLlzquh4CEvPFWf8AbBj9wFF06Gr9MCN7SkfaCB+41KcQQn+maqvbihk+cUtcruTdttsbS2IKyR+UeDnnxFHOKg2aKHGTxmm0k0m18Pmmkqx/UTVIE5BhJqYg1A7GrTVkIywOK8pIWOSFDgjtioj51YCnQrQB5KXG+jc8EiFDifPtS7za3FkKAcWhO0gwJHnPY08ffg4pN4OIIiFKTlCzj9k+xGKGSCyx4yB0MsoLbDaVGVJTBzNWmcV5Cw42FpBgiRisbUNetrfqotSbi4RALaEkxP8AnyplBqkgpl9Yt9y2bx26W1bWy0rWhKoBgySTOcdvE0DWNWbRaPIYCnVlJTzAziZrPduHnxuulBSuNnYe3ilVkqTx3xVViS7CLB97rMqvFW6G0gmWwoDdgRJ+Zozt60npPWr7LikuiNrgUOdp4PuZ+VQ6hLjZQsSCIPuKGUpbbCQAEgQEpwB8qWWOIOCuxhOq3LYUFsMqKiVSlSk5n69v4UFWp3ZJPVSmeyECB96VUlR7mhSRipcIoqmd03wBFNNiKA1x5owBjk1CIZBgPerRXkcDNeVVCZIUmYnNQt5togOLCSZieKhCMzEUN+zTcK3LWoQNuPE5+9GXOvyrYGHCgtKVJ/KciRFeMQQQCD2q6U/CAOKz9avRYWnUACnFHahJ7mqxvQpzBRauF24slbC+6pzrNKKSo7zg+fEGiFRcABOE42gxHtQEtkBwKWpW+TIxnvMd/fvViAMAGPcVr6RxcpPYd6EsRyPer7ZGE/YUNyUnakmRHFKwoE6fj8ADFDKSoZNEOcqSD5IqDlPwCfbvUpDCy5B5ocT/AGoi8nxjMVUNp7gH3qbGR2zKqbbOKXZTTKBFZYDMInANSJr0xUgzxVUTPCQckRRAKqKsKdAZE/PFc9rTyX7lKCAUtEhEic9z+6t65X0mXHBylJIHkgVyiwVPkHhM1bErexGBjcozx2FSEyatgLjzV1IjjvV2dZQYBihL4JHxGOByfajwR9aEUCMifnSsKMVtV86XVOp6cE7EwnJ57eJifamUgrZSVABWCR70dwfrP51SZzII+VRkhwCp5PI7jihlSp8/WjLVkgEx4oURiR9RSMJ3TZimUHHalWpxTTfk1liOy3erjioqaqiZYVYVCRUn25p0KxPWFEWDgSY3FKZ8ZFc82kkEqz7RWrqr612hZdSEvJWCBOFDyPaSKx7Zc9RIIJQRMHzWnH0IeKPi3DuJqQonvNWBEqBxEwKClUzAjNOEMkzM0Jfyo6Eggbao8I4pWcJKHxZHOaQ1O7No2khBO6RMCE9yT9PpWk4M/OgOZBSYIqTKREmFFxlK1p2qMmM4z71errT70AkzSMJ3bXtxR0q7AUrbQoSD9KcSKyRHYTMTSV5fKtnkpS1vBAk7ogk9/wC007QlNNl1LmwdRM7T8xFPJSa0yYyk4qCckDmMe9VQrwIirYmasmLRga3Zrug0i4WVrQC8rpiEoAIEJ7yZ5PYGs61tre1K/wAOnapUBXxEjHzrrltoKitSQSU7ST3HiuVvGvw1ytoTA4E5IrRjnehWiVbZ+IZ4FAKSFkiQIqfiUMgexmq7oMfzqgA7ZKRVHlYqWvimTmqOA5oMIBZKhmhKEmiKMYoZPjn3qTHQJfcUqU5NNKoRAnikYTs7dG0iOKcTINYTOrqIgMgftU2nUlqTOwD61kiUZrJMg1O0msU6usAnpDH/ACq69ZWmf1PBA/N/aqEzXVKRgUCzu/xSiA2pICQqVEZ+X9awVepVua4nRzbYLBdLvU+WIj380xf6ujSbS4uUWgWW0Fzb1InjEwY7V1T5qugHQkSCINYuvtISWrgkbien43Tx/P71a01o3TKHQxs3oCoK5j91B1F9N02GnUGOZSQD/CqqVMFWZ7LgUMTM1R9JknECss35ZvS1tKh1FJ/N4MeKVuvUotuofwq1BBOOsBMfs1p5IQ2wrblPPevLO7MdqxbP1Ci7aLibRbfeOtPv/tox1gEAfhzneJ3jt9KVyGSGnFEY7V4mUyCPes9vVUuqCSwRiZ3/ANqOq/QClPRJn/l/apsYIojuapg8UovVUf6rYkAkR1B/SjsXDC2kqDChuzHUH9KVh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L0AfAMBIgACEQEDEQH/xAAbAAACAwEBAQAAAAAAAAAAAAADBAECBQYAB//EADkQAAEDAwMDAgQCCQMFAAAAAAECAxEABCEFEjETQVEGYSJxgZEUMgcjgqGxwdHh8EJSYhUzQ3Ky/8QAGQEAAwEBAQAAAAAAAAAAAAAAAQIDBAAF/8QAIxEAAgICAgMBAAMBAAAAAAAAAAECEQMhEjETQVEiBTJhBP/aAAwDAQACEQMRAD8A7VtbKmg7lSt4QQB8Rng++M0RqHg0psfA6pQPxkRHejokn8ok+3FMIRBBiI7V4Squje0/okhtsqhASiQoykjcNvnGP881DhW2Z6jxBQlRIcjKjxWohAGYTkyTHNTtgDGeMUyr4Jv6Z6ELW840Fr2Nqz+skqwOaG+tTLiEAgggwN0E5AgDvzNaoT8RO0kRkAVKGxyUwflR1fR26M1tbqrl5qAkNxmcnHzqHd6XGklQKVqgyT9MVqlI8dvNV6Y5iupBtmSpR23G1KgWkqKSZAVAyPvUubkPlA6gG5IChPfz4rV6UiB9agsk4VR18Bv6ZqG1ELkbilUJCRGMcyajpKN10RsA2BRzmST71p9IA4qCgfShp7DsyULUWErXCQVwZ4Ajn64P1qWw4pbG5HwrbCnDEbTitJST2J980NaSQYE96Fr4Cn9MdK1m0Q5sQVKXwBMYPv8A54qHnCyuOl1AobgR/OnX1ugS2W9oXG0jkdzPbg0QgnI485zS2n6CrXsUtvUWiO3YtUamwl+fhQ6C3v8A/UqACvpWheappmntLevr+3ZbTtlS3BjcYHHkz9j4rD9eWqLrRLUPNpeQnUrUqQ58SVAuBJBB5HxcVmetLW00i70Wx0XT0MG7VeBpu1aCQXi2lCVq9khajJ4ArVjwwklRKU5J0d+EjaCnIIkHzV0gHIFZlrqujWugM3iNTtTpyAGU3IcBQtQ+GAe5kdq02FtvsN3Fu6h1pxIWhaDKVA8EGklBoZSsW1O+sdNtvxOpXbFozMBx5YQmfGeaOy8xctJdYdQ62sAoU2rclQ+YrnLpX4j9Jen2ryQpDOjvvNpUmQFqdQkn5xI+p80vqGqs+mPS2ru2LNihNq48iwZtGlqShQAMORwQokngRFV8S4quyfPZ1aUzNLvalYW1/b2FxdsN3dyCWbda4WsewrltW9TLXqXpVLCdTbbeuFqukizdR1QGTAiJUJMxxwe1IaoPxXqC+a3K/EO63p7LO4ZSlCOooDxjcT8zTRwX2c8h9DJAjtWfq+tadpCG16hchrrEpaQEla3D4SkAk/ai6dq2nap+JRpt6zcFhzpuhtX5T/g54xXO+vmEWOn3Ou2hLWqdJFjbvkf9kOupSVjwoSc0kILlTGcnWjc0rWbHVkOmzcUVtR1GXWltONzxKVAEUy+tLaCog8gYzk1w72qDRdSVeI0vUhpuksp05btzuCn1LdSN0qkqSgJmcg7sRXROa/oF7Z3N0NRaXb2JBddQVfqiTAPHP9a7Nha/odGf00UOBxO5MjPf+deVBGKBe6npunX1tp1zd27F1c4t2CYUrtx2k4nuaHZavpmqLuEWF9b3CrZUPbFg9Pnk+MHPGKioTq2inKJZTA3qcIJJMwSYHHb6VJCTGKz2PUmiXgeNrqdu4llsuLO6IR3UPI9xTNjeWmoWybizcDrJJAUnGQYIIOQQQcUsoSXoPJCHrV5u00a1W4D0zqVoFbUkwOqDx9KzfUnptFx6z0NdtcXCnLw3Krtx90rKbcBEtpBwkHcRxOfau3ZTx/kU2kDxWjFk4xSJTjbs+P3F83pbKLayaQL7TtXvHXbUIUE27a0qSl0wCAlIIP8AhrvdP1bTNI9FI1BhbtxpthbBCXEJlTyUQncJgQT3wK6YICiSRk4PvVihMQUiOIirSyKS6EUWmfNdL9QMa7+kE3Wnthp9rSHGGWrxxKUvuFxCvhUgqBAEzGfakFXd7cei/UOgAdfXTc3Ll4002UhLW7cVAR/qSISOTuHuR9H1vQNN1mzbtL+1QtptW9spJQptXlKkwQflTrFshhCENDalAgZk/fvT8410LxZ8/wBT9T6c/qeg6o0HHNGsnFpuNQ2ENtLW1tAOJgRBPYmKzbLU7Z31XqWs3TV8jTbttStJWbUqS65s6a1piTuKRCZ5BMc19VLcJIgQecVP5e5HgUPIvgeJ89/Rg2plm4bv2ls6mhhq1ct+moBppkEJKlHEqKlKx5pr9I96yvTUaPuWdQu7i2/DtJbUepDqVEgxGADOcV2x5zUKSPNI5Jysbjqjk9Wv0atr7WiWjb612V0m6u1KaKUANje2AoiDKyn7GuHuL+8vPQiGk2t0FpfTca6/cMLSVL6sqSkcqjHGAlIFfZYlIBHHFCcSSZkyODNHyJKqBxZ8u9QMf9Z0vUtZfbdQnVNUtLe13bkrTapdABjlO4lavOatriulf+ptH0yxcTf3OnsWunsMoKQpkNqKlAjAAKlD7Cvo7yTuHy70MlQjOJyKR5/Q3jPn2s6nZ6l6ZtmdDZXeanbot9lq0woLb6akLUhcgbB8GfMCKd9N67ZWOkNNNO3d26pS3bpxmzcID61FbiTjBBURFdipRI/MT9aopSpwtQ+RNTlnTVJDLHQ0yolQ8U2ikGCSOIp1BwKnEaQZJxU96SF4CTsbUpIMTIE/KabYdQ6mUeYIIgg0MefHOTjF2xGmgkVavRUgVpQh7tQ1JJNEIqDkUTgcYqpAPNFioKaDDYNfH7qGVAgUZQ+1AcGQBikYyMrUdRTbPhkWz7y9gVDYEQSRySM96raXyLvckNrZdSJU25EgTE4wR8qw71fT1K/K3rgJ6kqUhsJEwB7zzH7Pzouii7evyHAehak7Xj/5dwkCB4ET7isLlm8n+F+FRs3ViI5GaEVKBjcfpR1EQBEY7UHHYkfKnkBDLAMc00EkpIHMUBvtFNI5mIqsVehJGYJSNqsLHPandNBBdVthJgD3jn+NMKaQsyUoJHkZq6RtEDisX/N/H+DM8jZ0p2qCjNWmKok1JUn35ivXRFlpr0VBoVy6GWFrJAgSCfNc2krYApMV7kUtZ3X4lK8AFBgwqQaYJikjJSVoJReBS68/amFZFAcG0AxNCQ6OQ9SdZt9Z0+3cccUtQWnqAJMJBmI9vI4961NJdbTbM28w+hoFSYiTGSPOeaxdVeQ1q/Scfnc4SeqYAG49wPbg0xbdRy9aUlQAFwNuP9JQFHM9xIqbSqx+c3+Tc5Ex2qn0H2q6sDGDQVFc1GQ6G2CcUZ9TjdstTZO8AlMCf3UFg8dqcR86dbVCSA2Lr7jjnWSoJERMAT3Ec09NDAAFXChVMcXGNN2IyU1RaYcDgkf7vcUQVEgEyc+KqhWXSoEVBhXbFASUsP8ASAgLkpHv3ijFaU/nITOBJ5NF6FISgN4bSlI8ARXiYM1J5qprtehj2/HIoDis80Ujt5oS0iMQJ7mlYyOYvWgq+vEuoSpBKRmDOJP/ANUPQbZht5xLcJCZeSkHEKJSkj22pH3qLlzquh4CEvPFWf8AbBj9wFF06Gr9MCN7SkfaCB+41KcQQn+maqvbihk+cUtcruTdttsbS2IKyR+UeDnnxFHOKg2aKHGTxmm0k0m18Pmmkqx/UTVIE5BhJqYg1A7GrTVkIywOK8pIWOSFDgjtioj51YCnQrQB5KXG+jc8EiFDifPtS7za3FkKAcWhO0gwJHnPY08ffg4pN4OIIiFKTlCzj9k+xGKGSCyx4yB0MsoLbDaVGVJTBzNWmcV5Cw42FpBgiRisbUNetrfqotSbi4RALaEkxP8AnyplBqkgpl9Yt9y2bx26W1bWy0rWhKoBgySTOcdvE0DWNWbRaPIYCnVlJTzAziZrPduHnxuulBSuNnYe3ilVkqTx3xVViS7CLB97rMqvFW6G0gmWwoDdgRJ+Zozt60npPWr7LikuiNrgUOdp4PuZ+VQ6hLjZQsSCIPuKGUpbbCQAEgQEpwB8qWWOIOCuxhOq3LYUFsMqKiVSlSk5n69v4UFWp3ZJPVSmeyECB96VUlR7mhSRipcIoqmd03wBFNNiKA1x5owBjk1CIZBgPerRXkcDNeVVCZIUmYnNQt5togOLCSZieKhCMzEUN+zTcK3LWoQNuPE5+9GXOvyrYGHCgtKVJ/KciRFeMQQQCD2q6U/CAOKz9avRYWnUACnFHahJ7mqxvQpzBRauF24slbC+6pzrNKKSo7zg+fEGiFRcABOE42gxHtQEtkBwKWpW+TIxnvMd/fvViAMAGPcVr6RxcpPYd6EsRyPer7ZGE/YUNyUnakmRHFKwoE6fj8ADFDKSoZNEOcqSD5IqDlPwCfbvUpDCy5B5ocT/AGoi8nxjMVUNp7gH3qbGR2zKqbbOKXZTTKBFZYDMInANSJr0xUgzxVUTPCQckRRAKqKsKdAZE/PFc9rTyX7lKCAUtEhEic9z+6t65X0mXHBylJIHkgVyiwVPkHhM1bErexGBjcozx2FSEyatgLjzV1IjjvV2dZQYBihL4JHxGOByfajwR9aEUCMifnSsKMVtV86XVOp6cE7EwnJ57eJifamUgrZSVABWCR70dwfrP51SZzII+VRkhwCp5PI7jihlSp8/WjLVkgEx4oURiR9RSMJ3TZimUHHalWpxTTfk1liOy3erjioqaqiZYVYVCRUn25p0KxPWFEWDgSY3FKZ8ZFc82kkEqz7RWrqr612hZdSEvJWCBOFDyPaSKx7Zc9RIIJQRMHzWnH0IeKPi3DuJqQonvNWBEqBxEwKClUzAjNOEMkzM0Jfyo6Eggbao8I4pWcJKHxZHOaQ1O7No2khBO6RMCE9yT9PpWk4M/OgOZBSYIqTKREmFFxlK1p2qMmM4z71errT70AkzSMJ3bXtxR0q7AUrbQoSD9KcSKyRHYTMTSV5fKtnkpS1vBAk7ogk9/wC007QlNNl1LmwdRM7T8xFPJSa0yYyk4qCckDmMe9VQrwIirYmasmLRga3Zrug0i4WVrQC8rpiEoAIEJ7yZ5PYGs61tre1K/wAOnapUBXxEjHzrrltoKitSQSU7ST3HiuVvGvw1ytoTA4E5IrRjnehWiVbZ+IZ4FAKSFkiQIqfiUMgexmq7oMfzqgA7ZKRVHlYqWvimTmqOA5oMIBZKhmhKEmiKMYoZPjn3qTHQJfcUqU5NNKoRAnikYTs7dG0iOKcTINYTOrqIgMgftU2nUlqTOwD61kiUZrJMg1O0msU6usAnpDH/ACq69ZWmf1PBA/N/aqEzXVKRgUCzu/xSiA2pICQqVEZ+X9awVepVua4nRzbYLBdLvU+WIj380xf6ujSbS4uUWgWW0Fzb1InjEwY7V1T5qugHQkSCINYuvtISWrgkbien43Tx/P71a01o3TKHQxs3oCoK5j91B1F9N02GnUGOZSQD/CqqVMFWZ7LgUMTM1R9JknECss35ZvS1tKh1FJ/N4MeKVuvUotuofwq1BBOOsBMfs1p5IQ2wrblPPevLO7MdqxbP1Ci7aLibRbfeOtPv/tox1gEAfhzneJ3jt9KVyGSGnFEY7V4mUyCPes9vVUuqCSwRiZ3/ANqOq/QClPRJn/l/apsYIojuapg8UovVUf6rYkAkR1B/SjsXDC2kqDChuzHUH9KVh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5126" name="Picture 6" descr="upload.wikimedia.org/wikipedia/sr/thumb/b/b6/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295400"/>
            <a:ext cx="3328147" cy="4114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7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373563"/>
          </a:xfrm>
        </p:spPr>
        <p:txBody>
          <a:bodyPr/>
          <a:lstStyle/>
          <a:p>
            <a:pPr algn="just"/>
            <a:r>
              <a:rPr lang="sr-Cyrl-RS" dirty="0" smtClean="0"/>
              <a:t>Педагози су у недоумици да ли деца могу разумети или тек само наслутити неке основне моралне поруке овог ремек-дела. Можда га људи свих узраста читају управо стога што је значење бајки различито за сваку особу, а другачије је и за исту особу у различитим раздобљима и тренуцима њеног живота.</a:t>
            </a:r>
          </a:p>
          <a:p>
            <a:r>
              <a:rPr lang="sr-Cyrl-RS" i="1" dirty="0" smtClean="0"/>
              <a:t>Малом принцу </a:t>
            </a:r>
            <a:r>
              <a:rPr lang="sr-Cyrl-RS" dirty="0" smtClean="0"/>
              <a:t>враћамо се увек када смо спремни да старо значење заменимо новим.</a:t>
            </a:r>
          </a:p>
          <a:p>
            <a:r>
              <a:rPr lang="sr-Cyrl-RS" b="1" dirty="0" smtClean="0"/>
              <a:t>Све Егзиперијеве главне идеје налазе се у овом делу.</a:t>
            </a:r>
            <a:endParaRPr lang="sr-Latn-RS" b="1" dirty="0"/>
          </a:p>
        </p:txBody>
      </p:sp>
      <p:sp>
        <p:nvSpPr>
          <p:cNvPr id="4" name="Flowchart: Punched Tape 3"/>
          <p:cNvSpPr/>
          <p:nvPr/>
        </p:nvSpPr>
        <p:spPr>
          <a:xfrm>
            <a:off x="990600" y="5105400"/>
            <a:ext cx="7315200" cy="1524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Питање за размишљање: Да ли бисте ви одабрали да читате ову причу деци?</a:t>
            </a:r>
            <a:endParaRPr lang="sr-Latn-RS" dirty="0">
              <a:solidFill>
                <a:schemeClr val="tx1"/>
              </a:solidFill>
            </a:endParaRPr>
          </a:p>
        </p:txBody>
      </p:sp>
    </p:spTree>
    <p:extLst>
      <p:ext uri="{BB962C8B-B14F-4D97-AF65-F5344CB8AC3E}">
        <p14:creationId xmlns:p14="http://schemas.microsoft.com/office/powerpoint/2010/main" val="3751941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927</TotalTime>
  <Words>2720</Words>
  <Application>Microsoft Office PowerPoint</Application>
  <PresentationFormat>On-screen Show (4:3)</PresentationFormat>
  <Paragraphs>137</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Apothecary</vt:lpstr>
      <vt:lpstr>МАЛИ ПРИНЦ Антоан де сент егзипери</vt:lpstr>
      <vt:lpstr>Антоан де сент егзипери (1900 —1944)</vt:lpstr>
      <vt:lpstr>PowerPoint Presentation</vt:lpstr>
      <vt:lpstr>PowerPoint Presentation</vt:lpstr>
      <vt:lpstr>PowerPoint Presentation</vt:lpstr>
      <vt:lpstr>Дела</vt:lpstr>
      <vt:lpstr>PowerPoint Presentation</vt:lpstr>
      <vt:lpstr>PowerPoint Presentation</vt:lpstr>
      <vt:lpstr>PowerPoint Presentation</vt:lpstr>
      <vt:lpstr>Мали принц питање жанра</vt:lpstr>
      <vt:lpstr>PowerPoint Presentation</vt:lpstr>
      <vt:lpstr>PowerPoint Presentation</vt:lpstr>
      <vt:lpstr>ПОсвета</vt:lpstr>
      <vt:lpstr>PowerPoint Presentation</vt:lpstr>
      <vt:lpstr>Квар авиона и слон којег је прогутао змијски цар</vt:lpstr>
      <vt:lpstr>Главни јунак</vt:lpstr>
      <vt:lpstr>астероид Б 612</vt:lpstr>
      <vt:lpstr>PowerPoint Presentation</vt:lpstr>
      <vt:lpstr>PowerPoint Presentation</vt:lpstr>
      <vt:lpstr>Однос малог принца према ружи – посебан тематски и естетски слој дела</vt:lpstr>
      <vt:lpstr>ПутоваЊА МАЛОГ ПРИНЦА</vt:lpstr>
      <vt:lpstr>PowerPoint Presentation</vt:lpstr>
      <vt:lpstr>Мали принц на земљи</vt:lpstr>
      <vt:lpstr>„Припитомљавање“</vt:lpstr>
      <vt:lpstr>Змија – моћнија од прста неког краља</vt:lpstr>
      <vt:lpstr>PowerPoint Presentation</vt:lpstr>
      <vt:lpstr>PowerPoint Presentation</vt:lpstr>
      <vt:lpstr>Карактеристике романа</vt:lpstr>
      <vt:lpstr>Питања за самосталну интерпретацију дела:</vt:lpstr>
      <vt:lpstr>Драги студенти,</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МАЛИ ПРИНЦ Антоан де сент егзипери</dc:title>
  <dc:creator>Jelena Kukić</dc:creator>
  <cp:lastModifiedBy>Jelena Kukić</cp:lastModifiedBy>
  <cp:revision>51</cp:revision>
  <dcterms:created xsi:type="dcterms:W3CDTF">2006-08-16T00:00:00Z</dcterms:created>
  <dcterms:modified xsi:type="dcterms:W3CDTF">2021-04-06T12:15:12Z</dcterms:modified>
</cp:coreProperties>
</file>